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Текст заголовка</a:t>
            </a:r>
          </a:p>
        </p:txBody>
      </p:sp>
      <p:sp>
        <p:nvSpPr>
          <p:cNvPr id="12" name="Уровень текста 1…"/>
          <p:cNvSpPr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— Иван Арсентьев"/>
          <p:cNvSpPr/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— Иван Арсентьев</a:t>
            </a:r>
          </a:p>
        </p:txBody>
      </p:sp>
      <p:sp>
        <p:nvSpPr>
          <p:cNvPr id="94" name="«Место ввода цитаты»."/>
          <p:cNvSpPr/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«Место ввода цитаты».</a:t>
            </a:r>
          </a:p>
        </p:txBody>
      </p:sp>
      <p:sp>
        <p:nvSpPr>
          <p:cNvPr id="95" name="Номер слайда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Изображение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Номер слайда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Текст заголовка"/>
          <p:cNvSpPr/>
          <p:nvPr>
            <p:ph type="title"/>
          </p:nvPr>
        </p:nvSpPr>
        <p:spPr>
          <a:xfrm>
            <a:off x="4305301" y="730250"/>
            <a:ext cx="15773401" cy="2651126"/>
          </a:xfrm>
          <a:prstGeom prst="rect">
            <a:avLst/>
          </a:prstGeom>
        </p:spPr>
        <p:txBody>
          <a:bodyPr lIns="121919" tIns="121919" rIns="121919" bIns="121919"/>
          <a:lstStyle>
            <a:lvl1pPr algn="l" defTabSz="1371600">
              <a:lnSpc>
                <a:spcPct val="90000"/>
              </a:lnSpc>
              <a:defRPr sz="6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18" name="Уровень текста 1…"/>
          <p:cNvSpPr/>
          <p:nvPr>
            <p:ph type="body" idx="1"/>
          </p:nvPr>
        </p:nvSpPr>
        <p:spPr>
          <a:xfrm>
            <a:off x="4305301" y="3651250"/>
            <a:ext cx="15773401" cy="8702679"/>
          </a:xfrm>
          <a:prstGeom prst="rect">
            <a:avLst/>
          </a:prstGeom>
        </p:spPr>
        <p:txBody>
          <a:bodyPr lIns="121919" tIns="121919" rIns="121919" bIns="121919" anchor="t"/>
          <a:lstStyle>
            <a:lvl1pPr marL="342901" indent="-342901" defTabSz="1371600">
              <a:lnSpc>
                <a:spcPct val="90000"/>
              </a:lnSpc>
              <a:spcBef>
                <a:spcPts val="1300"/>
              </a:spcBef>
              <a:buSzPct val="100000"/>
              <a:buFont typeface="Arial"/>
              <a:defRPr sz="4000">
                <a:latin typeface="Calibri"/>
                <a:ea typeface="Calibri"/>
                <a:cs typeface="Calibri"/>
                <a:sym typeface="Calibri"/>
              </a:defRPr>
            </a:lvl1pPr>
            <a:lvl2pPr marL="652830" indent="-395655" defTabSz="1371600">
              <a:lnSpc>
                <a:spcPct val="90000"/>
              </a:lnSpc>
              <a:spcBef>
                <a:spcPts val="1300"/>
              </a:spcBef>
              <a:buSzPct val="100000"/>
              <a:buFont typeface="Arial"/>
              <a:defRPr sz="4000">
                <a:latin typeface="Calibri"/>
                <a:ea typeface="Calibri"/>
                <a:cs typeface="Calibri"/>
                <a:sym typeface="Calibri"/>
              </a:defRPr>
            </a:lvl2pPr>
            <a:lvl3pPr marL="981942" indent="-467592" defTabSz="1371600">
              <a:lnSpc>
                <a:spcPct val="90000"/>
              </a:lnSpc>
              <a:spcBef>
                <a:spcPts val="1300"/>
              </a:spcBef>
              <a:buSzPct val="100000"/>
              <a:buFont typeface="Arial"/>
              <a:defRPr sz="4000">
                <a:latin typeface="Calibri"/>
                <a:ea typeface="Calibri"/>
                <a:cs typeface="Calibri"/>
                <a:sym typeface="Calibri"/>
              </a:defRPr>
            </a:lvl3pPr>
            <a:lvl4pPr marL="1285876" indent="-514351" defTabSz="1371600">
              <a:lnSpc>
                <a:spcPct val="90000"/>
              </a:lnSpc>
              <a:spcBef>
                <a:spcPts val="1300"/>
              </a:spcBef>
              <a:buSzPct val="100000"/>
              <a:buFont typeface="Arial"/>
              <a:defRPr sz="4000">
                <a:latin typeface="Calibri"/>
                <a:ea typeface="Calibri"/>
                <a:cs typeface="Calibri"/>
                <a:sym typeface="Calibri"/>
              </a:defRPr>
            </a:lvl4pPr>
            <a:lvl5pPr marL="1543051" indent="-514351" defTabSz="1371600">
              <a:lnSpc>
                <a:spcPct val="90000"/>
              </a:lnSpc>
              <a:spcBef>
                <a:spcPts val="1300"/>
              </a:spcBef>
              <a:buSzPct val="100000"/>
              <a:buFont typeface="Arial"/>
              <a:defRPr sz="40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9" name="Номер слайда"/>
          <p:cNvSpPr/>
          <p:nvPr>
            <p:ph type="sldNum" sz="quarter" idx="2"/>
          </p:nvPr>
        </p:nvSpPr>
        <p:spPr>
          <a:xfrm>
            <a:off x="19609039" y="12835256"/>
            <a:ext cx="469663" cy="485141"/>
          </a:xfrm>
          <a:prstGeom prst="rect">
            <a:avLst/>
          </a:prstGeom>
        </p:spPr>
        <p:txBody>
          <a:bodyPr lIns="121919" tIns="121919" rIns="121919" bIns="121919" anchor="ctr"/>
          <a:lstStyle>
            <a:lvl1pPr algn="r" defTabSz="24384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Изображение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Текст заголовка"/>
          <p:cNvSpPr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Текст заголовка</a:t>
            </a:r>
          </a:p>
        </p:txBody>
      </p:sp>
      <p:sp>
        <p:nvSpPr>
          <p:cNvPr id="22" name="Уровень текста 1…"/>
          <p:cNvSpPr/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31" name="Номер слайда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/>
          <p:nvPr>
            <p:ph type="pic" sz="half" idx="13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Текст заголовка"/>
          <p:cNvSpPr/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40" name="Уровень текста 1…"/>
          <p:cNvSpPr/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49" name="Номер слайда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57" name="Уровень текста 1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Изображение"/>
          <p:cNvSpPr/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Текст заголовка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67" name="Уровень текста 1…"/>
          <p:cNvSpPr/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/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Номер слайда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Изображение"/>
          <p:cNvSpPr/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Изображение"/>
          <p:cNvSpPr/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Изображение"/>
          <p:cNvSpPr/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Номер слайда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/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3" name="Уровень текста 1…"/>
          <p:cNvSpPr/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/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openxmlformats.org/officeDocument/2006/relationships/hyperlink" Target="http://Alfa-Content.ru" TargetMode="External"/><Relationship Id="rId4" Type="http://schemas.openxmlformats.org/officeDocument/2006/relationships/hyperlink" Target="http://SeoPult.ru" TargetMode="Externa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hyperlink" Target="mailto:nik@seopult.tv" TargetMode="Externa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tif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hyperlink" Target="mailto:nik@seopult.tv" TargetMode="Externa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hyperlink" Target="mailto:nik@seopult.tv" TargetMode="External"/><Relationship Id="rId7" Type="http://schemas.openxmlformats.org/officeDocument/2006/relationships/image" Target="../media/image9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hyperlink" Target="mailto:nik@seopult.tv" TargetMode="Externa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hyperlink" Target="mailto:nik@seopult.tv" TargetMode="External"/><Relationship Id="rId7" Type="http://schemas.openxmlformats.org/officeDocument/2006/relationships/image" Target="../media/image9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hyperlink" Target="mailto:nik@seopult.tv" TargetMode="Externa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hyperlink" Target="mailto:nik@seopult.tv" TargetMode="External"/><Relationship Id="rId7" Type="http://schemas.openxmlformats.org/officeDocument/2006/relationships/image" Target="../media/image9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hyperlink" Target="mailto:nik@seopult.tv" TargetMode="Externa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hyperlink" Target="mailto:nik@seopult.tv" TargetMode="External"/><Relationship Id="rId6" Type="http://schemas.openxmlformats.org/officeDocument/2006/relationships/image" Target="../media/image1.tif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hyperlink" Target="http://www.seopult.tv" TargetMode="Externa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Relationship Id="rId3" Type="http://schemas.openxmlformats.org/officeDocument/2006/relationships/hyperlink" Target="mailto:nik@seopult.tv" TargetMode="Externa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hyperlink" Target="mailto:nik@seopult.tv" TargetMode="External"/><Relationship Id="rId6" Type="http://schemas.openxmlformats.org/officeDocument/2006/relationships/image" Target="../media/image1.tif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hyperlink" Target="http://www.seopult.tv" TargetMode="Externa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hyperlink" Target="mailto:nik@seopult.tv" TargetMode="Externa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hyperlink" Target="mailto:nik@seopult.tv" TargetMode="Externa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hyperlink" Target="mailto:nik@seopult.tv" TargetMode="Externa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hyperlink" Target="mailto:nik@seopult.tv" TargetMode="External"/><Relationship Id="rId7" Type="http://schemas.openxmlformats.org/officeDocument/2006/relationships/image" Target="../media/image9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hyperlink" Target="mailto:nik@seopult.tv" TargetMode="External"/><Relationship Id="rId7" Type="http://schemas.openxmlformats.org/officeDocument/2006/relationships/image" Target="../media/image9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hyperlink" Target="mailto:nik@seopult.tv" TargetMode="External"/><Relationship Id="rId7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Объект 4" descr="Объект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3332" y="-240532"/>
            <a:ext cx="24530664" cy="18363934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Rectangle 2"/>
          <p:cNvSpPr/>
          <p:nvPr/>
        </p:nvSpPr>
        <p:spPr>
          <a:xfrm>
            <a:off x="3047999" y="4943403"/>
            <a:ext cx="18288002" cy="38291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 fontScale="100000" lnSpcReduction="0"/>
          </a:bodyPr>
          <a:lstStyle>
            <a:lvl1pPr defTabSz="1828800">
              <a:lnSpc>
                <a:spcPct val="90000"/>
              </a:lnSpc>
              <a:defRPr sz="8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Как добывать трафик из YOUTUBE?</a:t>
            </a:r>
          </a:p>
        </p:txBody>
      </p:sp>
      <p:sp>
        <p:nvSpPr>
          <p:cNvPr id="130" name="Rectangle 3"/>
          <p:cNvSpPr/>
          <p:nvPr/>
        </p:nvSpPr>
        <p:spPr>
          <a:xfrm>
            <a:off x="3048381" y="10109721"/>
            <a:ext cx="18287238" cy="3202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normAutofit fontScale="100000" lnSpcReduction="0"/>
          </a:bodyPr>
          <a:lstStyle/>
          <a:p>
            <a:pPr defTabSz="1828800">
              <a:lnSpc>
                <a:spcPct val="150000"/>
              </a:lnSpc>
              <a:spcBef>
                <a:spcPts val="1800"/>
              </a:spcBef>
              <a:defRPr b="1" sz="52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Коноплянников Николай</a:t>
            </a:r>
          </a:p>
          <a:p>
            <a:pPr defTabSz="1828800">
              <a:lnSpc>
                <a:spcPct val="150000"/>
              </a:lnSpc>
              <a:spcBef>
                <a:spcPts val="1800"/>
              </a:spcBef>
              <a:defRPr sz="48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SeoPult.TV - </a:t>
            </a:r>
            <a:r>
              <a:rPr u="sng">
                <a:hlinkClick r:id="rId3" invalidUrl="" action="" tgtFrame="" tooltip="" history="1" highlightClick="0" endSnd="0"/>
              </a:rPr>
              <a:t>Alfa-Content.ru</a:t>
            </a:r>
            <a:r>
              <a:t> - </a:t>
            </a:r>
            <a:r>
              <a:rPr u="sng">
                <a:hlinkClick r:id="rId4" invalidUrl="" action="" tgtFrame="" tooltip="" history="1" highlightClick="0" endSnd="0"/>
              </a:rPr>
              <a:t>SeoPult.ru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asted-image.jpeg" descr="pasted-image.jpeg"/>
          <p:cNvPicPr>
            <a:picLocks noChangeAspect="1"/>
          </p:cNvPicPr>
          <p:nvPr/>
        </p:nvPicPr>
        <p:blipFill>
          <a:blip r:embed="rId2">
            <a:alphaModFix amt="81495"/>
            <a:extLst/>
          </a:blip>
          <a:stretch>
            <a:fillRect/>
          </a:stretch>
        </p:blipFill>
        <p:spPr>
          <a:xfrm>
            <a:off x="-134696" y="-2189517"/>
            <a:ext cx="25988464" cy="19391393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Прямоугольник"/>
          <p:cNvSpPr/>
          <p:nvPr/>
        </p:nvSpPr>
        <p:spPr>
          <a:xfrm>
            <a:off x="-456040" y="369243"/>
            <a:ext cx="25296080" cy="1270001"/>
          </a:xfrm>
          <a:prstGeom prst="rect">
            <a:avLst/>
          </a:prstGeom>
          <a:gradFill>
            <a:gsLst>
              <a:gs pos="0">
                <a:srgbClr val="CC181E"/>
              </a:gs>
              <a:gs pos="100000">
                <a:srgbClr val="C81005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224" name="YouTube-icon-full_color.png" descr="YouTube-icon-full_colo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05" y="182984"/>
            <a:ext cx="2332786" cy="1642518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225" name="SeoPult.tv_logo_final.ai" descr="SeoPult.tv_logo_final.ai"/>
          <p:cNvPicPr>
            <a:picLocks noChangeAspect="1"/>
          </p:cNvPicPr>
          <p:nvPr/>
        </p:nvPicPr>
        <p:blipFill>
          <a:blip r:embed="rId4">
            <a:extLst/>
          </a:blip>
          <a:srcRect l="0" t="0" r="0" b="0"/>
          <a:stretch>
            <a:fillRect/>
          </a:stretch>
        </p:blipFill>
        <p:spPr>
          <a:xfrm>
            <a:off x="20013992" y="427980"/>
            <a:ext cx="4133457" cy="11524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Линия" descr="Линия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456041" y="12707430"/>
            <a:ext cx="25296080" cy="76201"/>
          </a:xfrm>
          <a:prstGeom prst="rect">
            <a:avLst/>
          </a:prstGeom>
        </p:spPr>
      </p:pic>
      <p:sp>
        <p:nvSpPr>
          <p:cNvPr id="228" name="- 10 -"/>
          <p:cNvSpPr/>
          <p:nvPr/>
        </p:nvSpPr>
        <p:spPr>
          <a:xfrm>
            <a:off x="22607629" y="12820665"/>
            <a:ext cx="159639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- 10 -</a:t>
            </a:r>
          </a:p>
        </p:txBody>
      </p:sp>
      <p:sp>
        <p:nvSpPr>
          <p:cNvPr id="229" name="Николай Коноплянников - nik@seopult.tv"/>
          <p:cNvSpPr/>
          <p:nvPr/>
        </p:nvSpPr>
        <p:spPr>
          <a:xfrm>
            <a:off x="4770877" y="12790504"/>
            <a:ext cx="14842246" cy="923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212121"/>
                </a:solidFill>
                <a:latin typeface="Intro "/>
                <a:ea typeface="Intro "/>
                <a:cs typeface="Intro "/>
                <a:sym typeface="Intro "/>
              </a:defRPr>
            </a:pPr>
            <a:r>
              <a:t>Николай Коноплянников - </a:t>
            </a:r>
            <a:r>
              <a:rPr u="sng">
                <a:latin typeface="AppleGothic"/>
                <a:ea typeface="AppleGothic"/>
                <a:cs typeface="AppleGothic"/>
                <a:sym typeface="AppleGothic"/>
                <a:hlinkClick r:id="rId6" invalidUrl="" action="" tgtFrame="" tooltip="" history="1" highlightClick="0" endSnd="0"/>
              </a:rPr>
              <a:t>nik@seopult.tv</a:t>
            </a:r>
          </a:p>
        </p:txBody>
      </p:sp>
      <p:sp>
        <p:nvSpPr>
          <p:cNvPr id="230" name="Но мы же с вами нормальные…"/>
          <p:cNvSpPr/>
          <p:nvPr/>
        </p:nvSpPr>
        <p:spPr>
          <a:xfrm>
            <a:off x="1055941" y="3539710"/>
            <a:ext cx="22272118" cy="7932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7000">
                <a:latin typeface="Intro "/>
                <a:ea typeface="Intro "/>
                <a:cs typeface="Intro "/>
                <a:sym typeface="Intro "/>
              </a:defRPr>
            </a:pPr>
            <a:r>
              <a:t>Но мы же с вами нормальные</a:t>
            </a:r>
          </a:p>
          <a:p>
            <a:pPr>
              <a:defRPr sz="17000">
                <a:latin typeface="Intro "/>
                <a:ea typeface="Intro "/>
                <a:cs typeface="Intro "/>
                <a:sym typeface="Intro "/>
              </a:defRPr>
            </a:pPr>
            <a:r>
              <a:t>«человеки»?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asted-image.tiff" descr="pasted-image.tiff"/>
          <p:cNvPicPr>
            <a:picLocks noChangeAspect="1"/>
          </p:cNvPicPr>
          <p:nvPr/>
        </p:nvPicPr>
        <p:blipFill>
          <a:blip r:embed="rId2">
            <a:alphaModFix amt="49800"/>
            <a:extLst/>
          </a:blip>
          <a:stretch>
            <a:fillRect/>
          </a:stretch>
        </p:blipFill>
        <p:spPr>
          <a:xfrm>
            <a:off x="-1353516" y="-1925545"/>
            <a:ext cx="26107651" cy="17417534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Прямоугольник"/>
          <p:cNvSpPr/>
          <p:nvPr/>
        </p:nvSpPr>
        <p:spPr>
          <a:xfrm>
            <a:off x="-456040" y="369243"/>
            <a:ext cx="25296080" cy="1270001"/>
          </a:xfrm>
          <a:prstGeom prst="rect">
            <a:avLst/>
          </a:prstGeom>
          <a:gradFill>
            <a:gsLst>
              <a:gs pos="0">
                <a:srgbClr val="CC181E"/>
              </a:gs>
              <a:gs pos="100000">
                <a:srgbClr val="C81005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234" name="YouTube-icon-full_color.png" descr="YouTube-icon-full_colo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05" y="182984"/>
            <a:ext cx="2332786" cy="1642518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235" name="SeoPult.tv_logo_final.ai" descr="SeoPult.tv_logo_final.ai"/>
          <p:cNvPicPr>
            <a:picLocks noChangeAspect="1"/>
          </p:cNvPicPr>
          <p:nvPr/>
        </p:nvPicPr>
        <p:blipFill>
          <a:blip r:embed="rId4">
            <a:extLst/>
          </a:blip>
          <a:srcRect l="0" t="0" r="0" b="0"/>
          <a:stretch>
            <a:fillRect/>
          </a:stretch>
        </p:blipFill>
        <p:spPr>
          <a:xfrm>
            <a:off x="20013992" y="427980"/>
            <a:ext cx="4133457" cy="11524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Линия" descr="Линия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456041" y="12707430"/>
            <a:ext cx="25296080" cy="76201"/>
          </a:xfrm>
          <a:prstGeom prst="rect">
            <a:avLst/>
          </a:prstGeom>
        </p:spPr>
      </p:pic>
      <p:sp>
        <p:nvSpPr>
          <p:cNvPr id="238" name="- 11 -"/>
          <p:cNvSpPr/>
          <p:nvPr/>
        </p:nvSpPr>
        <p:spPr>
          <a:xfrm>
            <a:off x="22579734" y="12820665"/>
            <a:ext cx="159639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- 11 -</a:t>
            </a:r>
          </a:p>
        </p:txBody>
      </p:sp>
      <p:sp>
        <p:nvSpPr>
          <p:cNvPr id="239" name="Николай Коноплянников - nik@seopult.tv"/>
          <p:cNvSpPr/>
          <p:nvPr/>
        </p:nvSpPr>
        <p:spPr>
          <a:xfrm>
            <a:off x="4770877" y="12790504"/>
            <a:ext cx="14842246" cy="923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53585F"/>
                </a:solidFill>
                <a:latin typeface="Intro "/>
                <a:ea typeface="Intro "/>
                <a:cs typeface="Intro "/>
                <a:sym typeface="Intro "/>
              </a:defRPr>
            </a:pPr>
            <a:r>
              <a:t>Николай Коноплянников - </a:t>
            </a:r>
            <a:r>
              <a:rPr u="sng">
                <a:latin typeface="AppleGothic"/>
                <a:ea typeface="AppleGothic"/>
                <a:cs typeface="AppleGothic"/>
                <a:sym typeface="AppleGothic"/>
                <a:hlinkClick r:id="rId6" invalidUrl="" action="" tgtFrame="" tooltip="" history="1" highlightClick="0" endSnd="0"/>
              </a:rPr>
              <a:t>nik@seopult.tv</a:t>
            </a:r>
          </a:p>
        </p:txBody>
      </p:sp>
      <p:sp>
        <p:nvSpPr>
          <p:cNvPr id="240" name="Ищем блогеров"/>
          <p:cNvSpPr/>
          <p:nvPr/>
        </p:nvSpPr>
        <p:spPr>
          <a:xfrm>
            <a:off x="499891" y="4224353"/>
            <a:ext cx="16847821" cy="22987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90500" dir="5400000">
              <a:srgbClr val="000000">
                <a:alpha val="2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400">
                <a:latin typeface="Intro "/>
                <a:ea typeface="Intro "/>
                <a:cs typeface="Intro "/>
                <a:sym typeface="Intro "/>
              </a:defRPr>
            </a:lvl1pPr>
          </a:lstStyle>
          <a:p>
            <a:pPr/>
            <a:r>
              <a:t>Ищем блогеров</a:t>
            </a:r>
          </a:p>
        </p:txBody>
      </p:sp>
      <p:sp>
        <p:nvSpPr>
          <p:cNvPr id="241" name="интеграция…"/>
          <p:cNvSpPr/>
          <p:nvPr/>
        </p:nvSpPr>
        <p:spPr>
          <a:xfrm>
            <a:off x="15837621" y="7967678"/>
            <a:ext cx="6641288" cy="337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200">
                <a:latin typeface="Intro "/>
                <a:ea typeface="Intro "/>
                <a:cs typeface="Intro "/>
                <a:sym typeface="Intro "/>
              </a:defRPr>
            </a:pPr>
            <a:r>
              <a:t>интеграция</a:t>
            </a:r>
          </a:p>
          <a:p>
            <a:pPr>
              <a:defRPr sz="7200">
                <a:latin typeface="Intro "/>
                <a:ea typeface="Intro "/>
                <a:cs typeface="Intro "/>
                <a:sym typeface="Intro "/>
              </a:defRPr>
            </a:pPr>
            <a:r>
              <a:t>или</a:t>
            </a:r>
          </a:p>
          <a:p>
            <a:pPr>
              <a:defRPr sz="7200">
                <a:latin typeface="Intro "/>
                <a:ea typeface="Intro "/>
                <a:cs typeface="Intro "/>
                <a:sym typeface="Intro "/>
              </a:defRPr>
            </a:pPr>
            <a:r>
              <a:t>преролл</a:t>
            </a:r>
          </a:p>
        </p:txBody>
      </p:sp>
      <p:sp>
        <p:nvSpPr>
          <p:cNvPr id="242" name="#ПРОФИТ"/>
          <p:cNvSpPr/>
          <p:nvPr/>
        </p:nvSpPr>
        <p:spPr>
          <a:xfrm>
            <a:off x="1971621" y="9671004"/>
            <a:ext cx="4836559" cy="1216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latin typeface="Intro "/>
                <a:ea typeface="Intro "/>
                <a:cs typeface="Intro "/>
                <a:sym typeface="Intro "/>
              </a:defRPr>
            </a:lvl1pPr>
          </a:lstStyle>
          <a:p>
            <a:pPr/>
            <a:r>
              <a:t>#ПРОФИТ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Снимок экрана 2017-04-03 в 18.42.06.png" descr="Снимок экрана 2017-04-03 в 18.42.06.png"/>
          <p:cNvPicPr>
            <a:picLocks noChangeAspect="1"/>
          </p:cNvPicPr>
          <p:nvPr/>
        </p:nvPicPr>
        <p:blipFill>
          <a:blip r:embed="rId2">
            <a:alphaModFix amt="44913"/>
            <a:extLst/>
          </a:blip>
          <a:stretch>
            <a:fillRect/>
          </a:stretch>
        </p:blipFill>
        <p:spPr>
          <a:xfrm>
            <a:off x="-158299" y="-712963"/>
            <a:ext cx="24700599" cy="16057097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Прямоугольник"/>
          <p:cNvSpPr/>
          <p:nvPr/>
        </p:nvSpPr>
        <p:spPr>
          <a:xfrm>
            <a:off x="-456040" y="369243"/>
            <a:ext cx="25296080" cy="1270001"/>
          </a:xfrm>
          <a:prstGeom prst="rect">
            <a:avLst/>
          </a:prstGeom>
          <a:gradFill>
            <a:gsLst>
              <a:gs pos="0">
                <a:srgbClr val="CC181E"/>
              </a:gs>
              <a:gs pos="100000">
                <a:srgbClr val="C81005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246" name="YouTube-icon-full_color.png" descr="YouTube-icon-full_colo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05" y="182984"/>
            <a:ext cx="2332786" cy="1642518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247" name="SeoPult.tv_logo_final.ai" descr="SeoPult.tv_logo_final.ai"/>
          <p:cNvPicPr>
            <a:picLocks noChangeAspect="1"/>
          </p:cNvPicPr>
          <p:nvPr/>
        </p:nvPicPr>
        <p:blipFill>
          <a:blip r:embed="rId4">
            <a:extLst/>
          </a:blip>
          <a:srcRect l="0" t="0" r="0" b="0"/>
          <a:stretch>
            <a:fillRect/>
          </a:stretch>
        </p:blipFill>
        <p:spPr>
          <a:xfrm>
            <a:off x="20013992" y="427980"/>
            <a:ext cx="4133457" cy="11524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Линия" descr="Линия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456041" y="12707430"/>
            <a:ext cx="25296080" cy="76201"/>
          </a:xfrm>
          <a:prstGeom prst="rect">
            <a:avLst/>
          </a:prstGeom>
        </p:spPr>
      </p:pic>
      <p:sp>
        <p:nvSpPr>
          <p:cNvPr id="250" name="- 12 -"/>
          <p:cNvSpPr/>
          <p:nvPr/>
        </p:nvSpPr>
        <p:spPr>
          <a:xfrm>
            <a:off x="22607629" y="12820665"/>
            <a:ext cx="159639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- 12 -</a:t>
            </a:r>
          </a:p>
        </p:txBody>
      </p:sp>
      <p:sp>
        <p:nvSpPr>
          <p:cNvPr id="251" name="Николай Коноплянников - nik@seopult.tv"/>
          <p:cNvSpPr/>
          <p:nvPr/>
        </p:nvSpPr>
        <p:spPr>
          <a:xfrm>
            <a:off x="4770877" y="12790504"/>
            <a:ext cx="14842246" cy="923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53585F"/>
                </a:solidFill>
                <a:latin typeface="Intro "/>
                <a:ea typeface="Intro "/>
                <a:cs typeface="Intro "/>
                <a:sym typeface="Intro "/>
              </a:defRPr>
            </a:pPr>
            <a:r>
              <a:t>Николай Коноплянников - </a:t>
            </a:r>
            <a:r>
              <a:rPr u="sng">
                <a:latin typeface="AppleGothic"/>
                <a:ea typeface="AppleGothic"/>
                <a:cs typeface="AppleGothic"/>
                <a:sym typeface="AppleGothic"/>
                <a:hlinkClick r:id="rId6" invalidUrl="" action="" tgtFrame="" tooltip="" history="1" highlightClick="0" endSnd="0"/>
              </a:rPr>
              <a:t>nik@seopult.tv</a:t>
            </a:r>
          </a:p>
        </p:txBody>
      </p:sp>
      <p:sp>
        <p:nvSpPr>
          <p:cNvPr id="252" name="Если у нас товар, на который есть обзор"/>
          <p:cNvSpPr/>
          <p:nvPr/>
        </p:nvSpPr>
        <p:spPr>
          <a:xfrm>
            <a:off x="882243" y="2123504"/>
            <a:ext cx="22619514" cy="11938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90500" dir="5400000">
              <a:srgbClr val="000000">
                <a:alpha val="2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latin typeface="Intro "/>
                <a:ea typeface="Intro "/>
                <a:cs typeface="Intro "/>
                <a:sym typeface="Intro "/>
              </a:defRPr>
            </a:lvl1pPr>
          </a:lstStyle>
          <a:p>
            <a:pPr/>
            <a:r>
              <a:t>Если у нас товар, на который есть обзор</a:t>
            </a:r>
          </a:p>
        </p:txBody>
      </p:sp>
      <p:sp>
        <p:nvSpPr>
          <p:cNvPr id="253" name="Google AdWords: Видеореклама - наше все:…"/>
          <p:cNvSpPr/>
          <p:nvPr/>
        </p:nvSpPr>
        <p:spPr>
          <a:xfrm>
            <a:off x="819383" y="3960919"/>
            <a:ext cx="22646113" cy="7775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sz="7200">
                <a:latin typeface="Helvetica"/>
                <a:ea typeface="Helvetica"/>
                <a:cs typeface="Helvetica"/>
                <a:sym typeface="Helvetica"/>
              </a:defRPr>
            </a:pPr>
            <a:r>
              <a:t>Google AdWords: Видеореклама - наше все:</a:t>
            </a:r>
          </a:p>
          <a:p>
            <a:pPr marL="879230" indent="-879230" algn="l">
              <a:buSzPct val="50000"/>
              <a:buBlip>
                <a:blip r:embed="rId7"/>
              </a:buBlip>
              <a:defRPr sz="7200"/>
            </a:pPr>
            <a:r>
              <a:t>делаем видео или просто рекламу на сайт</a:t>
            </a:r>
          </a:p>
          <a:p>
            <a:pPr marL="879230" indent="-879230" algn="l">
              <a:buSzPct val="50000"/>
              <a:buBlip>
                <a:blip r:embed="rId7"/>
              </a:buBlip>
              <a:defRPr sz="7200"/>
            </a:pPr>
            <a:r>
              <a:t>обязательно вставляем возрастной ценз</a:t>
            </a:r>
          </a:p>
          <a:p>
            <a:pPr marL="879230" indent="-879230" algn="l">
              <a:buSzPct val="50000"/>
              <a:buBlip>
                <a:blip r:embed="rId7"/>
              </a:buBlip>
              <a:defRPr sz="7200"/>
            </a:pPr>
            <a:r>
              <a:t>оптимизируем под запросы</a:t>
            </a:r>
          </a:p>
          <a:p>
            <a:pPr marL="879230" indent="-879230" algn="l">
              <a:buSzPct val="50000"/>
              <a:buBlip>
                <a:blip r:embed="rId7"/>
              </a:buBlip>
              <a:defRPr sz="7200"/>
            </a:pPr>
            <a:r>
              <a:t>настраиваем таргетинг под место размещения</a:t>
            </a:r>
          </a:p>
          <a:p>
            <a:pPr marL="879230" indent="-879230" algn="l">
              <a:buSzPct val="50000"/>
              <a:buBlip>
                <a:blip r:embed="rId7"/>
              </a:buBlip>
              <a:defRPr sz="7200"/>
            </a:pPr>
            <a:r>
              <a:t>настраиваем таргетинг под КЗ</a:t>
            </a:r>
          </a:p>
          <a:p>
            <a:pPr marL="879230" indent="-879230" algn="l">
              <a:buSzPct val="50000"/>
              <a:buBlip>
                <a:blip r:embed="rId7"/>
              </a:buBlip>
              <a:defRPr sz="7200"/>
            </a:pPr>
            <a:r>
              <a:t>#ПРОФИТ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pasted-image.jpeg" descr="pasted-image.jpeg"/>
          <p:cNvPicPr>
            <a:picLocks noChangeAspect="1"/>
          </p:cNvPicPr>
          <p:nvPr/>
        </p:nvPicPr>
        <p:blipFill>
          <a:blip r:embed="rId2">
            <a:alphaModFix amt="31608"/>
            <a:extLst/>
          </a:blip>
          <a:stretch>
            <a:fillRect/>
          </a:stretch>
        </p:blipFill>
        <p:spPr>
          <a:xfrm>
            <a:off x="-377815" y="-259124"/>
            <a:ext cx="25606893" cy="17084919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Прямоугольник"/>
          <p:cNvSpPr/>
          <p:nvPr/>
        </p:nvSpPr>
        <p:spPr>
          <a:xfrm>
            <a:off x="-456040" y="369243"/>
            <a:ext cx="25296080" cy="1270001"/>
          </a:xfrm>
          <a:prstGeom prst="rect">
            <a:avLst/>
          </a:prstGeom>
          <a:gradFill>
            <a:gsLst>
              <a:gs pos="0">
                <a:srgbClr val="CC181E"/>
              </a:gs>
              <a:gs pos="100000">
                <a:srgbClr val="C81005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257" name="YouTube-icon-full_color.png" descr="YouTube-icon-full_colo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05" y="182984"/>
            <a:ext cx="2332786" cy="1642518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258" name="SeoPult.tv_logo_final.ai" descr="SeoPult.tv_logo_final.ai"/>
          <p:cNvPicPr>
            <a:picLocks noChangeAspect="1"/>
          </p:cNvPicPr>
          <p:nvPr/>
        </p:nvPicPr>
        <p:blipFill>
          <a:blip r:embed="rId4">
            <a:extLst/>
          </a:blip>
          <a:srcRect l="0" t="0" r="0" b="0"/>
          <a:stretch>
            <a:fillRect/>
          </a:stretch>
        </p:blipFill>
        <p:spPr>
          <a:xfrm>
            <a:off x="20013992" y="427980"/>
            <a:ext cx="4133457" cy="11524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Линия" descr="Линия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456041" y="12707430"/>
            <a:ext cx="25296080" cy="76201"/>
          </a:xfrm>
          <a:prstGeom prst="rect">
            <a:avLst/>
          </a:prstGeom>
        </p:spPr>
      </p:pic>
      <p:sp>
        <p:nvSpPr>
          <p:cNvPr id="261" name="- 13 -"/>
          <p:cNvSpPr/>
          <p:nvPr/>
        </p:nvSpPr>
        <p:spPr>
          <a:xfrm>
            <a:off x="22607629" y="12820665"/>
            <a:ext cx="159639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- 13 -</a:t>
            </a:r>
          </a:p>
        </p:txBody>
      </p:sp>
      <p:sp>
        <p:nvSpPr>
          <p:cNvPr id="262" name="Николай Коноплянников - nik@seopult.tv"/>
          <p:cNvSpPr/>
          <p:nvPr/>
        </p:nvSpPr>
        <p:spPr>
          <a:xfrm>
            <a:off x="4770877" y="12790504"/>
            <a:ext cx="14842246" cy="923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53585F"/>
                </a:solidFill>
                <a:latin typeface="Intro "/>
                <a:ea typeface="Intro "/>
                <a:cs typeface="Intro "/>
                <a:sym typeface="Intro "/>
              </a:defRPr>
            </a:pPr>
            <a:r>
              <a:t>Николай Коноплянников - </a:t>
            </a:r>
            <a:r>
              <a:rPr u="sng">
                <a:latin typeface="AppleGothic"/>
                <a:ea typeface="AppleGothic"/>
                <a:cs typeface="AppleGothic"/>
                <a:sym typeface="AppleGothic"/>
                <a:hlinkClick r:id="rId6" invalidUrl="" action="" tgtFrame="" tooltip="" history="1" highlightClick="0" endSnd="0"/>
              </a:rPr>
              <a:t>nik@seopult.tv</a:t>
            </a:r>
          </a:p>
        </p:txBody>
      </p:sp>
      <p:sp>
        <p:nvSpPr>
          <p:cNvPr id="263" name="БОНУС"/>
          <p:cNvSpPr/>
          <p:nvPr/>
        </p:nvSpPr>
        <p:spPr>
          <a:xfrm>
            <a:off x="1608620" y="2441761"/>
            <a:ext cx="8139304" cy="270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0">
                <a:latin typeface="Intro "/>
                <a:ea typeface="Intro "/>
                <a:cs typeface="Intro "/>
                <a:sym typeface="Intro "/>
              </a:defRPr>
            </a:lvl1pPr>
          </a:lstStyle>
          <a:p>
            <a:pPr/>
            <a:r>
              <a:t>БОНУС</a:t>
            </a:r>
          </a:p>
        </p:txBody>
      </p:sp>
      <p:sp>
        <p:nvSpPr>
          <p:cNvPr id="264" name="У тебя есть…"/>
          <p:cNvSpPr/>
          <p:nvPr/>
        </p:nvSpPr>
        <p:spPr>
          <a:xfrm>
            <a:off x="10794237" y="8153957"/>
            <a:ext cx="13118191" cy="451643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90500" dir="5400000">
              <a:srgbClr val="000000">
                <a:alpha val="2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4400">
                <a:latin typeface="Intro "/>
                <a:ea typeface="Intro "/>
                <a:cs typeface="Intro "/>
                <a:sym typeface="Intro "/>
              </a:defRPr>
            </a:pPr>
            <a:r>
              <a:t>У тебя есть </a:t>
            </a:r>
          </a:p>
          <a:p>
            <a:pPr>
              <a:defRPr sz="14400">
                <a:latin typeface="Intro "/>
                <a:ea typeface="Intro "/>
                <a:cs typeface="Intro "/>
                <a:sym typeface="Intro "/>
              </a:defRPr>
            </a:pPr>
            <a:r>
              <a:t>что-то еще?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pasted-image.jpeg" descr="pasted-image.jpeg"/>
          <p:cNvPicPr>
            <a:picLocks noChangeAspect="1"/>
          </p:cNvPicPr>
          <p:nvPr/>
        </p:nvPicPr>
        <p:blipFill>
          <a:blip r:embed="rId2">
            <a:alphaModFix amt="67125"/>
            <a:extLst/>
          </a:blip>
          <a:stretch>
            <a:fillRect/>
          </a:stretch>
        </p:blipFill>
        <p:spPr>
          <a:xfrm>
            <a:off x="-330846" y="-247127"/>
            <a:ext cx="25045692" cy="16706950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Прямоугольник"/>
          <p:cNvSpPr/>
          <p:nvPr/>
        </p:nvSpPr>
        <p:spPr>
          <a:xfrm>
            <a:off x="-456040" y="369243"/>
            <a:ext cx="25296080" cy="1270001"/>
          </a:xfrm>
          <a:prstGeom prst="rect">
            <a:avLst/>
          </a:prstGeom>
          <a:gradFill>
            <a:gsLst>
              <a:gs pos="0">
                <a:srgbClr val="CC181E"/>
              </a:gs>
              <a:gs pos="100000">
                <a:srgbClr val="C81005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268" name="YouTube-icon-full_color.png" descr="YouTube-icon-full_colo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05" y="182984"/>
            <a:ext cx="2332786" cy="1642518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269" name="SeoPult.tv_logo_final.ai" descr="SeoPult.tv_logo_final.ai"/>
          <p:cNvPicPr>
            <a:picLocks noChangeAspect="1"/>
          </p:cNvPicPr>
          <p:nvPr/>
        </p:nvPicPr>
        <p:blipFill>
          <a:blip r:embed="rId4">
            <a:extLst/>
          </a:blip>
          <a:srcRect l="0" t="0" r="0" b="0"/>
          <a:stretch>
            <a:fillRect/>
          </a:stretch>
        </p:blipFill>
        <p:spPr>
          <a:xfrm>
            <a:off x="20013992" y="427980"/>
            <a:ext cx="4133457" cy="11524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Линия" descr="Линия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456041" y="12707430"/>
            <a:ext cx="25296080" cy="76201"/>
          </a:xfrm>
          <a:prstGeom prst="rect">
            <a:avLst/>
          </a:prstGeom>
        </p:spPr>
      </p:pic>
      <p:sp>
        <p:nvSpPr>
          <p:cNvPr id="272" name="- 14 -"/>
          <p:cNvSpPr/>
          <p:nvPr/>
        </p:nvSpPr>
        <p:spPr>
          <a:xfrm>
            <a:off x="22607629" y="12820665"/>
            <a:ext cx="159639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- 14 -</a:t>
            </a:r>
          </a:p>
        </p:txBody>
      </p:sp>
      <p:sp>
        <p:nvSpPr>
          <p:cNvPr id="273" name="Николай Коноплянников - nik@seopult.tv"/>
          <p:cNvSpPr/>
          <p:nvPr/>
        </p:nvSpPr>
        <p:spPr>
          <a:xfrm>
            <a:off x="4770877" y="12790504"/>
            <a:ext cx="14842246" cy="923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53585F"/>
                </a:solidFill>
                <a:latin typeface="Intro "/>
                <a:ea typeface="Intro "/>
                <a:cs typeface="Intro "/>
                <a:sym typeface="Intro "/>
              </a:defRPr>
            </a:pPr>
            <a:r>
              <a:t>Николай Коноплянников - </a:t>
            </a:r>
            <a:r>
              <a:rPr u="sng">
                <a:latin typeface="AppleGothic"/>
                <a:ea typeface="AppleGothic"/>
                <a:cs typeface="AppleGothic"/>
                <a:sym typeface="AppleGothic"/>
                <a:hlinkClick r:id="rId6" invalidUrl="" action="" tgtFrame="" tooltip="" history="1" highlightClick="0" endSnd="0"/>
              </a:rPr>
              <a:t>nik@seopult.tv</a:t>
            </a:r>
          </a:p>
        </p:txBody>
      </p:sp>
      <p:sp>
        <p:nvSpPr>
          <p:cNvPr id="274" name="Если вы честный…"/>
          <p:cNvSpPr/>
          <p:nvPr/>
        </p:nvSpPr>
        <p:spPr>
          <a:xfrm>
            <a:off x="375857" y="4432598"/>
            <a:ext cx="19634912" cy="451643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90500" dir="5400000">
              <a:srgbClr val="000000">
                <a:alpha val="2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4400">
                <a:latin typeface="Intro "/>
                <a:ea typeface="Intro "/>
                <a:cs typeface="Intro "/>
                <a:sym typeface="Intro "/>
              </a:defRPr>
            </a:pPr>
            <a:r>
              <a:t>Если вы честный</a:t>
            </a:r>
          </a:p>
          <a:p>
            <a:pPr algn="l">
              <a:defRPr sz="14400">
                <a:latin typeface="Intro "/>
                <a:ea typeface="Intro "/>
                <a:cs typeface="Intro "/>
                <a:sym typeface="Intro "/>
              </a:defRPr>
            </a:pPr>
            <a:r>
              <a:t>«перец»</a:t>
            </a:r>
          </a:p>
        </p:txBody>
      </p:sp>
      <p:sp>
        <p:nvSpPr>
          <p:cNvPr id="275" name="создаем канал…"/>
          <p:cNvSpPr/>
          <p:nvPr/>
        </p:nvSpPr>
        <p:spPr>
          <a:xfrm>
            <a:off x="14085592" y="7865072"/>
            <a:ext cx="9570604" cy="4493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879230" indent="-879230" algn="l">
              <a:buSzPct val="50000"/>
              <a:buBlip>
                <a:blip r:embed="rId7"/>
              </a:buBlip>
              <a:defRPr sz="7200">
                <a:latin typeface="Intro "/>
                <a:ea typeface="Intro "/>
                <a:cs typeface="Intro "/>
                <a:sym typeface="Intro "/>
              </a:defRPr>
            </a:pPr>
            <a:r>
              <a:t>создаем канал</a:t>
            </a:r>
          </a:p>
          <a:p>
            <a:pPr marL="879230" indent="-879230" algn="l">
              <a:buSzPct val="50000"/>
              <a:buBlip>
                <a:blip r:embed="rId7"/>
              </a:buBlip>
              <a:defRPr sz="7200">
                <a:latin typeface="Intro "/>
                <a:ea typeface="Intro "/>
                <a:cs typeface="Intro "/>
                <a:sym typeface="Intro "/>
              </a:defRPr>
            </a:pPr>
            <a:r>
              <a:t>делаем видео</a:t>
            </a:r>
          </a:p>
          <a:p>
            <a:pPr marL="879230" indent="-879230" algn="l">
              <a:buSzPct val="50000"/>
              <a:buBlip>
                <a:blip r:embed="rId7"/>
              </a:buBlip>
              <a:defRPr sz="7200">
                <a:latin typeface="Intro "/>
                <a:ea typeface="Intro "/>
                <a:cs typeface="Intro "/>
                <a:sym typeface="Intro "/>
              </a:defRPr>
            </a:pPr>
            <a:r>
              <a:t>оптимизируем</a:t>
            </a:r>
          </a:p>
          <a:p>
            <a:pPr marL="879230" indent="-879230" algn="l">
              <a:buSzPct val="50000"/>
              <a:buBlip>
                <a:blip r:embed="rId7"/>
              </a:buBlip>
              <a:defRPr sz="7200">
                <a:latin typeface="Intro "/>
                <a:ea typeface="Intro "/>
                <a:cs typeface="Intro "/>
                <a:sym typeface="Intro "/>
              </a:defRPr>
            </a:pPr>
            <a:r>
              <a:t>#ПРОФИТ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pasted-image.jpeg" descr="pasted-image.jpeg"/>
          <p:cNvPicPr>
            <a:picLocks noChangeAspect="1"/>
          </p:cNvPicPr>
          <p:nvPr/>
        </p:nvPicPr>
        <p:blipFill>
          <a:blip r:embed="rId2">
            <a:alphaModFix amt="27599"/>
            <a:extLst/>
          </a:blip>
          <a:stretch>
            <a:fillRect/>
          </a:stretch>
        </p:blipFill>
        <p:spPr>
          <a:xfrm>
            <a:off x="-1011748" y="-2705966"/>
            <a:ext cx="25499924" cy="19127932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Прямоугольник"/>
          <p:cNvSpPr/>
          <p:nvPr/>
        </p:nvSpPr>
        <p:spPr>
          <a:xfrm>
            <a:off x="-456040" y="369243"/>
            <a:ext cx="25296080" cy="1270001"/>
          </a:xfrm>
          <a:prstGeom prst="rect">
            <a:avLst/>
          </a:prstGeom>
          <a:gradFill>
            <a:gsLst>
              <a:gs pos="0">
                <a:srgbClr val="CC181E"/>
              </a:gs>
              <a:gs pos="100000">
                <a:srgbClr val="C81005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279" name="YouTube-icon-full_color.png" descr="YouTube-icon-full_colo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05" y="182984"/>
            <a:ext cx="2332786" cy="1642518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280" name="SeoPult.tv_logo_final.ai" descr="SeoPult.tv_logo_final.ai"/>
          <p:cNvPicPr>
            <a:picLocks noChangeAspect="1"/>
          </p:cNvPicPr>
          <p:nvPr/>
        </p:nvPicPr>
        <p:blipFill>
          <a:blip r:embed="rId4">
            <a:extLst/>
          </a:blip>
          <a:srcRect l="0" t="0" r="0" b="0"/>
          <a:stretch>
            <a:fillRect/>
          </a:stretch>
        </p:blipFill>
        <p:spPr>
          <a:xfrm>
            <a:off x="20013992" y="427980"/>
            <a:ext cx="4133457" cy="11524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Линия" descr="Линия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456041" y="12707430"/>
            <a:ext cx="25296080" cy="76201"/>
          </a:xfrm>
          <a:prstGeom prst="rect">
            <a:avLst/>
          </a:prstGeom>
        </p:spPr>
      </p:pic>
      <p:sp>
        <p:nvSpPr>
          <p:cNvPr id="283" name="- 15 -"/>
          <p:cNvSpPr/>
          <p:nvPr/>
        </p:nvSpPr>
        <p:spPr>
          <a:xfrm>
            <a:off x="22607629" y="12820665"/>
            <a:ext cx="159639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- 15 -</a:t>
            </a:r>
          </a:p>
        </p:txBody>
      </p:sp>
      <p:sp>
        <p:nvSpPr>
          <p:cNvPr id="284" name="Николай Коноплянников - nik@seopult.tv"/>
          <p:cNvSpPr/>
          <p:nvPr/>
        </p:nvSpPr>
        <p:spPr>
          <a:xfrm>
            <a:off x="4770877" y="12790504"/>
            <a:ext cx="14842246" cy="923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53585F"/>
                </a:solidFill>
                <a:latin typeface="Intro "/>
                <a:ea typeface="Intro "/>
                <a:cs typeface="Intro "/>
                <a:sym typeface="Intro "/>
              </a:defRPr>
            </a:pPr>
            <a:r>
              <a:t>Николай Коноплянников - </a:t>
            </a:r>
            <a:r>
              <a:rPr u="sng">
                <a:latin typeface="AppleGothic"/>
                <a:ea typeface="AppleGothic"/>
                <a:cs typeface="AppleGothic"/>
                <a:sym typeface="AppleGothic"/>
                <a:hlinkClick r:id="rId6" invalidUrl="" action="" tgtFrame="" tooltip="" history="1" highlightClick="0" endSnd="0"/>
              </a:rPr>
              <a:t>nik@seopult.tv</a:t>
            </a:r>
          </a:p>
        </p:txBody>
      </p:sp>
      <p:sp>
        <p:nvSpPr>
          <p:cNvPr id="285" name="А еще…"/>
          <p:cNvSpPr/>
          <p:nvPr/>
        </p:nvSpPr>
        <p:spPr>
          <a:xfrm>
            <a:off x="4724552" y="4610100"/>
            <a:ext cx="14934896" cy="449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800">
                <a:latin typeface="Intro "/>
                <a:ea typeface="Intro "/>
                <a:cs typeface="Intro "/>
                <a:sym typeface="Intro "/>
              </a:defRPr>
            </a:lvl1pPr>
          </a:lstStyle>
          <a:p>
            <a:pPr/>
            <a:r>
              <a:t>А еще…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pasted-image.jpeg" descr="pasted-image.jpeg"/>
          <p:cNvPicPr>
            <a:picLocks noChangeAspect="1"/>
          </p:cNvPicPr>
          <p:nvPr/>
        </p:nvPicPr>
        <p:blipFill>
          <a:blip r:embed="rId2">
            <a:alphaModFix amt="42217"/>
            <a:extLst/>
          </a:blip>
          <a:stretch>
            <a:fillRect/>
          </a:stretch>
        </p:blipFill>
        <p:spPr>
          <a:xfrm>
            <a:off x="-391656" y="-909859"/>
            <a:ext cx="26224159" cy="17516918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Прямоугольник"/>
          <p:cNvSpPr/>
          <p:nvPr/>
        </p:nvSpPr>
        <p:spPr>
          <a:xfrm>
            <a:off x="-456040" y="369243"/>
            <a:ext cx="25296080" cy="1270001"/>
          </a:xfrm>
          <a:prstGeom prst="rect">
            <a:avLst/>
          </a:prstGeom>
          <a:gradFill>
            <a:gsLst>
              <a:gs pos="0">
                <a:srgbClr val="CC181E"/>
              </a:gs>
              <a:gs pos="100000">
                <a:srgbClr val="C81005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289" name="YouTube-icon-full_color.png" descr="YouTube-icon-full_colo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05" y="182984"/>
            <a:ext cx="2332786" cy="1642518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290" name="SeoPult.tv_logo_final.ai" descr="SeoPult.tv_logo_final.ai"/>
          <p:cNvPicPr>
            <a:picLocks noChangeAspect="1"/>
          </p:cNvPicPr>
          <p:nvPr/>
        </p:nvPicPr>
        <p:blipFill>
          <a:blip r:embed="rId4">
            <a:extLst/>
          </a:blip>
          <a:srcRect l="0" t="0" r="0" b="0"/>
          <a:stretch>
            <a:fillRect/>
          </a:stretch>
        </p:blipFill>
        <p:spPr>
          <a:xfrm>
            <a:off x="20013992" y="427980"/>
            <a:ext cx="4133457" cy="11524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Линия" descr="Линия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456041" y="12707430"/>
            <a:ext cx="25296080" cy="76201"/>
          </a:xfrm>
          <a:prstGeom prst="rect">
            <a:avLst/>
          </a:prstGeom>
        </p:spPr>
      </p:pic>
      <p:sp>
        <p:nvSpPr>
          <p:cNvPr id="293" name="- 16 -"/>
          <p:cNvSpPr/>
          <p:nvPr/>
        </p:nvSpPr>
        <p:spPr>
          <a:xfrm>
            <a:off x="22607629" y="12820665"/>
            <a:ext cx="159639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- 16 -</a:t>
            </a:r>
          </a:p>
        </p:txBody>
      </p:sp>
      <p:sp>
        <p:nvSpPr>
          <p:cNvPr id="294" name="Николай Коноплянников - nik@seopult.tv"/>
          <p:cNvSpPr/>
          <p:nvPr/>
        </p:nvSpPr>
        <p:spPr>
          <a:xfrm>
            <a:off x="4770877" y="12790504"/>
            <a:ext cx="14842246" cy="923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53585F"/>
                </a:solidFill>
                <a:latin typeface="Intro "/>
                <a:ea typeface="Intro "/>
                <a:cs typeface="Intro "/>
                <a:sym typeface="Intro "/>
              </a:defRPr>
            </a:pPr>
            <a:r>
              <a:t>Николай Коноплянников - </a:t>
            </a:r>
            <a:r>
              <a:rPr u="sng">
                <a:latin typeface="AppleGothic"/>
                <a:ea typeface="AppleGothic"/>
                <a:cs typeface="AppleGothic"/>
                <a:sym typeface="AppleGothic"/>
                <a:hlinkClick r:id="rId6" invalidUrl="" action="" tgtFrame="" tooltip="" history="1" highlightClick="0" endSnd="0"/>
              </a:rPr>
              <a:t>nik@seopult.tv</a:t>
            </a:r>
          </a:p>
        </p:txBody>
      </p:sp>
      <p:sp>
        <p:nvSpPr>
          <p:cNvPr id="295" name="основные факторы ранжирования"/>
          <p:cNvSpPr/>
          <p:nvPr/>
        </p:nvSpPr>
        <p:spPr>
          <a:xfrm>
            <a:off x="2393289" y="2123504"/>
            <a:ext cx="19597422" cy="11938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90500" dir="5400000">
              <a:srgbClr val="000000">
                <a:alpha val="2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latin typeface="Intro "/>
                <a:ea typeface="Intro "/>
                <a:cs typeface="Intro "/>
                <a:sym typeface="Intro "/>
              </a:defRPr>
            </a:lvl1pPr>
          </a:lstStyle>
          <a:p>
            <a:pPr/>
            <a:r>
              <a:t>основные факторы ранжирования</a:t>
            </a:r>
          </a:p>
        </p:txBody>
      </p:sp>
      <p:sp>
        <p:nvSpPr>
          <p:cNvPr id="296" name="Количество просмотров…"/>
          <p:cNvSpPr/>
          <p:nvPr/>
        </p:nvSpPr>
        <p:spPr>
          <a:xfrm>
            <a:off x="11768751" y="4961454"/>
            <a:ext cx="12329451" cy="618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610576" indent="-610576" algn="l">
              <a:buSzPct val="50000"/>
              <a:buBlip>
                <a:blip r:embed="rId7"/>
              </a:buBlip>
            </a:pPr>
            <a:r>
              <a:t>Количество просмотров</a:t>
            </a:r>
          </a:p>
          <a:p>
            <a:pPr marL="610576" indent="-610576" algn="l">
              <a:buSzPct val="50000"/>
              <a:buBlip>
                <a:blip r:embed="rId7"/>
              </a:buBlip>
            </a:pPr>
            <a:r>
              <a:t>Время просмотра</a:t>
            </a:r>
          </a:p>
          <a:p>
            <a:pPr marL="610576" indent="-610576" algn="l">
              <a:buSzPct val="50000"/>
              <a:buBlip>
                <a:blip r:embed="rId7"/>
              </a:buBlip>
            </a:pPr>
            <a:r>
              <a:t>Количество like / dislike</a:t>
            </a:r>
          </a:p>
          <a:p>
            <a:pPr marL="610576" indent="-610576" algn="l">
              <a:buSzPct val="50000"/>
              <a:buBlip>
                <a:blip r:embed="rId7"/>
              </a:buBlip>
            </a:pPr>
            <a:r>
              <a:t>Комментарии</a:t>
            </a:r>
          </a:p>
          <a:p>
            <a:pPr marL="610576" indent="-610576" algn="l">
              <a:buSzPct val="50000"/>
              <a:buBlip>
                <a:blip r:embed="rId7"/>
              </a:buBlip>
            </a:pPr>
            <a:r>
              <a:t>Share в соц.сети</a:t>
            </a:r>
          </a:p>
          <a:p>
            <a:pPr marL="610576" indent="-610576" algn="l">
              <a:buSzPct val="50000"/>
              <a:buBlip>
                <a:blip r:embed="rId7"/>
              </a:buBlip>
            </a:pPr>
            <a:r>
              <a:t>Добавление в плейлисты</a:t>
            </a:r>
          </a:p>
          <a:p>
            <a:pPr marL="610576" indent="-610576" algn="l">
              <a:buSzPct val="50000"/>
              <a:buBlip>
                <a:blip r:embed="rId7"/>
              </a:buBlip>
            </a:pPr>
            <a:r>
              <a:t>Привлечение роликом подписчиков</a:t>
            </a:r>
          </a:p>
          <a:p>
            <a:pPr marL="610576" indent="-610576" algn="l">
              <a:buSzPct val="50000"/>
              <a:buBlip>
                <a:blip r:embed="rId7"/>
              </a:buBlip>
            </a:pPr>
            <a:r>
              <a:t>Оптимизация ролика</a:t>
            </a:r>
          </a:p>
        </p:txBody>
      </p:sp>
      <p:sp>
        <p:nvSpPr>
          <p:cNvPr id="297" name="Главное…"/>
          <p:cNvSpPr/>
          <p:nvPr/>
        </p:nvSpPr>
        <p:spPr>
          <a:xfrm>
            <a:off x="425944" y="5073650"/>
            <a:ext cx="10683241" cy="554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2000">
                <a:latin typeface="Intro "/>
                <a:ea typeface="Intro "/>
                <a:cs typeface="Intro "/>
                <a:sym typeface="Intro "/>
              </a:defRPr>
            </a:pPr>
            <a:r>
              <a:t>Главное</a:t>
            </a:r>
          </a:p>
          <a:p>
            <a:pPr>
              <a:defRPr sz="12000">
                <a:latin typeface="Intro "/>
                <a:ea typeface="Intro "/>
                <a:cs typeface="Intro "/>
                <a:sym typeface="Intro "/>
              </a:defRPr>
            </a:pPr>
            <a:r>
              <a:t>-</a:t>
            </a:r>
          </a:p>
          <a:p>
            <a:pPr>
              <a:defRPr sz="12000">
                <a:latin typeface="Intro "/>
                <a:ea typeface="Intro "/>
                <a:cs typeface="Intro "/>
                <a:sym typeface="Intro "/>
              </a:defRPr>
            </a:pPr>
            <a:r>
              <a:t>вовлечение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pasted-image.jpeg" descr="pasted-image.jpeg"/>
          <p:cNvPicPr>
            <a:picLocks noChangeAspect="1"/>
          </p:cNvPicPr>
          <p:nvPr/>
        </p:nvPicPr>
        <p:blipFill>
          <a:blip r:embed="rId2">
            <a:alphaModFix amt="33682"/>
            <a:extLst/>
          </a:blip>
          <a:stretch>
            <a:fillRect/>
          </a:stretch>
        </p:blipFill>
        <p:spPr>
          <a:xfrm>
            <a:off x="-644856" y="-1047025"/>
            <a:ext cx="25296081" cy="15810050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Прямоугольник"/>
          <p:cNvSpPr/>
          <p:nvPr/>
        </p:nvSpPr>
        <p:spPr>
          <a:xfrm>
            <a:off x="-456040" y="369243"/>
            <a:ext cx="25296080" cy="1270001"/>
          </a:xfrm>
          <a:prstGeom prst="rect">
            <a:avLst/>
          </a:prstGeom>
          <a:gradFill>
            <a:gsLst>
              <a:gs pos="0">
                <a:srgbClr val="CC181E"/>
              </a:gs>
              <a:gs pos="100000">
                <a:srgbClr val="C81005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301" name="YouTube-icon-full_color.png" descr="YouTube-icon-full_colo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05" y="182984"/>
            <a:ext cx="2332786" cy="1642518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302" name="SeoPult.tv_logo_final.ai" descr="SeoPult.tv_logo_final.ai"/>
          <p:cNvPicPr>
            <a:picLocks noChangeAspect="1"/>
          </p:cNvPicPr>
          <p:nvPr/>
        </p:nvPicPr>
        <p:blipFill>
          <a:blip r:embed="rId4">
            <a:extLst/>
          </a:blip>
          <a:srcRect l="0" t="0" r="0" b="0"/>
          <a:stretch>
            <a:fillRect/>
          </a:stretch>
        </p:blipFill>
        <p:spPr>
          <a:xfrm>
            <a:off x="20013992" y="427980"/>
            <a:ext cx="4133457" cy="115243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Линия" descr="Линия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456041" y="12707430"/>
            <a:ext cx="25296080" cy="76201"/>
          </a:xfrm>
          <a:prstGeom prst="rect">
            <a:avLst/>
          </a:prstGeom>
        </p:spPr>
      </p:pic>
      <p:sp>
        <p:nvSpPr>
          <p:cNvPr id="305" name="- 17 -"/>
          <p:cNvSpPr/>
          <p:nvPr/>
        </p:nvSpPr>
        <p:spPr>
          <a:xfrm>
            <a:off x="22607629" y="12820665"/>
            <a:ext cx="159639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- 17 -</a:t>
            </a:r>
          </a:p>
        </p:txBody>
      </p:sp>
      <p:sp>
        <p:nvSpPr>
          <p:cNvPr id="306" name="Николай Коноплянников - nik@seopult.tv"/>
          <p:cNvSpPr/>
          <p:nvPr/>
        </p:nvSpPr>
        <p:spPr>
          <a:xfrm>
            <a:off x="4770877" y="12790504"/>
            <a:ext cx="14842246" cy="923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53585F"/>
                </a:solidFill>
                <a:latin typeface="Intro "/>
                <a:ea typeface="Intro "/>
                <a:cs typeface="Intro "/>
                <a:sym typeface="Intro "/>
              </a:defRPr>
            </a:pPr>
            <a:r>
              <a:t>Николай Коноплянников - </a:t>
            </a:r>
            <a:r>
              <a:rPr u="sng">
                <a:latin typeface="AppleGothic"/>
                <a:ea typeface="AppleGothic"/>
                <a:cs typeface="AppleGothic"/>
                <a:sym typeface="AppleGothic"/>
                <a:hlinkClick r:id="rId6" invalidUrl="" action="" tgtFrame="" tooltip="" history="1" highlightClick="0" endSnd="0"/>
              </a:rPr>
              <a:t>nik@seopult.tv</a:t>
            </a:r>
          </a:p>
        </p:txBody>
      </p:sp>
      <p:sp>
        <p:nvSpPr>
          <p:cNvPr id="307" name="хватить…"/>
          <p:cNvSpPr/>
          <p:nvPr/>
        </p:nvSpPr>
        <p:spPr>
          <a:xfrm>
            <a:off x="3327399" y="2532676"/>
            <a:ext cx="17729201" cy="9281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0">
                <a:latin typeface="Intro "/>
                <a:ea typeface="Intro "/>
                <a:cs typeface="Intro "/>
                <a:sym typeface="Intro "/>
              </a:defRPr>
            </a:pPr>
            <a:r>
              <a:t>хватит</a:t>
            </a:r>
            <a:r>
              <a:rPr>
                <a:solidFill>
                  <a:schemeClr val="accent5"/>
                </a:solidFill>
              </a:rPr>
              <a:t>ь</a:t>
            </a:r>
          </a:p>
          <a:p>
            <a:pPr>
              <a:defRPr sz="20000">
                <a:latin typeface="Intro "/>
                <a:ea typeface="Intro "/>
                <a:cs typeface="Intro "/>
                <a:sym typeface="Intro "/>
              </a:defRPr>
            </a:pPr>
            <a:r>
              <a:t>на сегодня</a:t>
            </a:r>
          </a:p>
          <a:p>
            <a:pPr>
              <a:defRPr sz="20000">
                <a:latin typeface="Intro "/>
                <a:ea typeface="Intro "/>
                <a:cs typeface="Intro "/>
                <a:sym typeface="Intro "/>
              </a:defRPr>
            </a:pPr>
            <a:r>
              <a:t>:)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E8A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Прямоугольник"/>
          <p:cNvSpPr/>
          <p:nvPr/>
        </p:nvSpPr>
        <p:spPr>
          <a:xfrm>
            <a:off x="-456040" y="369243"/>
            <a:ext cx="25296080" cy="1270001"/>
          </a:xfrm>
          <a:prstGeom prst="rect">
            <a:avLst/>
          </a:prstGeom>
          <a:gradFill>
            <a:gsLst>
              <a:gs pos="0">
                <a:srgbClr val="CC181E"/>
              </a:gs>
              <a:gs pos="100000">
                <a:srgbClr val="C81005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310" name="YouTube-icon-full_color.png" descr="YouTube-icon-full_col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7605" y="182984"/>
            <a:ext cx="2332786" cy="1642518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311" name="SeoPult.tv_logo_final.ai" descr="SeoPult.tv_logo_final.ai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20013992" y="427980"/>
            <a:ext cx="4133457" cy="115243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Линия" descr="Линия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456041" y="12707430"/>
            <a:ext cx="25296080" cy="76201"/>
          </a:xfrm>
          <a:prstGeom prst="rect">
            <a:avLst/>
          </a:prstGeom>
        </p:spPr>
      </p:pic>
      <p:sp>
        <p:nvSpPr>
          <p:cNvPr id="314" name="- 18 -"/>
          <p:cNvSpPr/>
          <p:nvPr/>
        </p:nvSpPr>
        <p:spPr>
          <a:xfrm>
            <a:off x="22607629" y="12820665"/>
            <a:ext cx="159639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- 18 -</a:t>
            </a:r>
          </a:p>
        </p:txBody>
      </p:sp>
      <p:sp>
        <p:nvSpPr>
          <p:cNvPr id="315" name="Николай Коноплянников - nik@seopult.tv"/>
          <p:cNvSpPr/>
          <p:nvPr/>
        </p:nvSpPr>
        <p:spPr>
          <a:xfrm>
            <a:off x="4770877" y="12790504"/>
            <a:ext cx="14842246" cy="923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53585F"/>
                </a:solidFill>
                <a:latin typeface="Intro "/>
                <a:ea typeface="Intro "/>
                <a:cs typeface="Intro "/>
                <a:sym typeface="Intro "/>
              </a:defRPr>
            </a:pPr>
            <a:r>
              <a:t>Николай Коноплянников - </a:t>
            </a:r>
            <a:r>
              <a:rPr u="sng">
                <a:latin typeface="AppleGothic"/>
                <a:ea typeface="AppleGothic"/>
                <a:cs typeface="AppleGothic"/>
                <a:sym typeface="AppleGothic"/>
                <a:hlinkClick r:id="rId5" invalidUrl="" action="" tgtFrame="" tooltip="" history="1" highlightClick="0" endSnd="0"/>
              </a:rPr>
              <a:t>nik@seopult.tv</a:t>
            </a:r>
          </a:p>
        </p:txBody>
      </p:sp>
      <p:sp>
        <p:nvSpPr>
          <p:cNvPr id="316" name="вопросы?"/>
          <p:cNvSpPr/>
          <p:nvPr/>
        </p:nvSpPr>
        <p:spPr>
          <a:xfrm>
            <a:off x="4329430" y="2413151"/>
            <a:ext cx="15725141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0">
                <a:latin typeface="Intro "/>
                <a:ea typeface="Intro "/>
                <a:cs typeface="Intro "/>
                <a:sym typeface="Intro "/>
              </a:defRPr>
            </a:lvl1pPr>
          </a:lstStyle>
          <a:p>
            <a:pPr/>
            <a:r>
              <a:t>вопросы?</a:t>
            </a:r>
          </a:p>
        </p:txBody>
      </p:sp>
      <p:pic>
        <p:nvPicPr>
          <p:cNvPr id="317" name="pasted-image.tiff" descr="pasted-image.tif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604500" y="5482786"/>
            <a:ext cx="3175000" cy="3175001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Коноплянников…"/>
          <p:cNvSpPr/>
          <p:nvPr/>
        </p:nvSpPr>
        <p:spPr>
          <a:xfrm>
            <a:off x="8856662" y="8563413"/>
            <a:ext cx="6670676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Intro "/>
                <a:ea typeface="Intro "/>
                <a:cs typeface="Intro "/>
                <a:sym typeface="Intro "/>
              </a:defRPr>
            </a:pPr>
            <a:r>
              <a:t>Коноплянников </a:t>
            </a:r>
          </a:p>
          <a:p>
            <a:pPr>
              <a:defRPr>
                <a:latin typeface="Intro "/>
                <a:ea typeface="Intro "/>
                <a:cs typeface="Intro "/>
                <a:sym typeface="Intro "/>
              </a:defRPr>
            </a:pPr>
            <a:r>
              <a:t>Николай</a:t>
            </a:r>
          </a:p>
        </p:txBody>
      </p:sp>
      <p:pic>
        <p:nvPicPr>
          <p:cNvPr id="319" name="website.png" descr="websit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266013" y="10743853"/>
            <a:ext cx="1304926" cy="1304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tele.png" descr="tel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7869524" y="10743853"/>
            <a:ext cx="1304926" cy="1304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email.png" descr="email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443871" y="10743853"/>
            <a:ext cx="1308101" cy="1304926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Email : nik@seopult.tv"/>
          <p:cNvSpPr/>
          <p:nvPr/>
        </p:nvSpPr>
        <p:spPr>
          <a:xfrm>
            <a:off x="11205588" y="11069925"/>
            <a:ext cx="4965701" cy="652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l" defTabSz="1828800">
              <a:defRPr sz="32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Email 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nik@seopult.tv</a:t>
            </a:r>
          </a:p>
        </p:txBody>
      </p:sp>
      <p:sp>
        <p:nvSpPr>
          <p:cNvPr id="323" name="926-8412123"/>
          <p:cNvSpPr/>
          <p:nvPr/>
        </p:nvSpPr>
        <p:spPr>
          <a:xfrm>
            <a:off x="19444383" y="11069925"/>
            <a:ext cx="3686176" cy="652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just" defTabSz="1828800">
              <a:defRPr sz="32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926-8412123</a:t>
            </a:r>
          </a:p>
        </p:txBody>
      </p:sp>
      <p:sp>
        <p:nvSpPr>
          <p:cNvPr id="324" name="www.seopult.tv"/>
          <p:cNvSpPr/>
          <p:nvPr/>
        </p:nvSpPr>
        <p:spPr>
          <a:xfrm>
            <a:off x="3834308" y="11069925"/>
            <a:ext cx="4486276" cy="652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just" defTabSz="1828800">
              <a:defRPr sz="3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ea typeface="Calibri"/>
                <a:cs typeface="Calibri"/>
                <a:sym typeface="Calibri"/>
                <a:hlinkClick r:id="rId10" invalidUrl="" action="" tgtFrame="" tooltip="" history="1" highlightClick="0" endSnd="0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10" invalidUrl="" action="" tgtFrame="" tooltip="" history="1" highlightClick="0" endSnd="0"/>
              </a:rPr>
              <a:t>www.seopult.tv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Рисунок 2" descr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2175" y="-450955"/>
            <a:ext cx="24528350" cy="18362198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Rectangle 2"/>
          <p:cNvSpPr/>
          <p:nvPr/>
        </p:nvSpPr>
        <p:spPr>
          <a:xfrm>
            <a:off x="3047999" y="4646940"/>
            <a:ext cx="18288002" cy="3840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 fontScale="100000" lnSpcReduction="0"/>
          </a:bodyPr>
          <a:lstStyle>
            <a:lvl1pPr defTabSz="1828800">
              <a:lnSpc>
                <a:spcPct val="90000"/>
              </a:lnSpc>
              <a:defRPr sz="8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Вопросы?</a:t>
            </a:r>
          </a:p>
        </p:txBody>
      </p:sp>
      <p:sp>
        <p:nvSpPr>
          <p:cNvPr id="328" name="Rectangle 3"/>
          <p:cNvSpPr/>
          <p:nvPr/>
        </p:nvSpPr>
        <p:spPr>
          <a:xfrm>
            <a:off x="3048381" y="10085771"/>
            <a:ext cx="18287238" cy="4607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normAutofit fontScale="100000" lnSpcReduction="0"/>
          </a:bodyPr>
          <a:lstStyle/>
          <a:p>
            <a:pPr defTabSz="1828800">
              <a:lnSpc>
                <a:spcPct val="120000"/>
              </a:lnSpc>
              <a:spcBef>
                <a:spcPts val="1800"/>
              </a:spcBef>
              <a:defRPr b="1" sz="52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Коноплянников Николай</a:t>
            </a:r>
          </a:p>
          <a:p>
            <a:pPr defTabSz="1828800">
              <a:lnSpc>
                <a:spcPct val="120000"/>
              </a:lnSpc>
              <a:spcBef>
                <a:spcPts val="1800"/>
              </a:spcBef>
              <a:defRPr b="1" sz="52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0" sz="4800">
                <a:solidFill>
                  <a:srgbClr val="808080"/>
                </a:solidFill>
              </a:rPr>
              <a:t>SeoPult.TV - </a:t>
            </a:r>
            <a:r>
              <a:t>Alfa-Content.ru</a:t>
            </a:r>
            <a:r>
              <a:rPr b="0" sz="4800">
                <a:solidFill>
                  <a:srgbClr val="808080"/>
                </a:solidFill>
              </a:rPr>
              <a:t> - SeoPult.ru</a:t>
            </a:r>
            <a:endParaRPr b="0" sz="4800">
              <a:solidFill>
                <a:srgbClr val="808080"/>
              </a:solidFill>
            </a:endParaRPr>
          </a:p>
          <a:p>
            <a:pPr defTabSz="1828800">
              <a:lnSpc>
                <a:spcPct val="120000"/>
              </a:lnSpc>
              <a:spcBef>
                <a:spcPts val="1800"/>
              </a:spcBef>
              <a:defRPr b="1" sz="52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u="sng">
                <a:hlinkClick r:id="rId3" invalidUrl="" action="" tgtFrame="" tooltip="" history="1" highlightClick="0" endSnd="0"/>
              </a:rPr>
              <a:t>nik@seopult.tv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E8A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Прямоугольник"/>
          <p:cNvSpPr/>
          <p:nvPr/>
        </p:nvSpPr>
        <p:spPr>
          <a:xfrm>
            <a:off x="-456040" y="369243"/>
            <a:ext cx="25296080" cy="1270001"/>
          </a:xfrm>
          <a:prstGeom prst="rect">
            <a:avLst/>
          </a:prstGeom>
          <a:gradFill>
            <a:gsLst>
              <a:gs pos="0">
                <a:srgbClr val="CC181E"/>
              </a:gs>
              <a:gs pos="100000">
                <a:srgbClr val="C81005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133" name="YouTube-icon-full_color.png" descr="YouTube-icon-full_col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7605" y="182984"/>
            <a:ext cx="2332786" cy="1642518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134" name="SeoPult.tv_logo_final.ai" descr="SeoPult.tv_logo_final.ai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20013992" y="427980"/>
            <a:ext cx="4133457" cy="11524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Линия" descr="Линия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456041" y="12707430"/>
            <a:ext cx="25296080" cy="76201"/>
          </a:xfrm>
          <a:prstGeom prst="rect">
            <a:avLst/>
          </a:prstGeom>
        </p:spPr>
      </p:pic>
      <p:sp>
        <p:nvSpPr>
          <p:cNvPr id="137" name="- 2 -"/>
          <p:cNvSpPr/>
          <p:nvPr/>
        </p:nvSpPr>
        <p:spPr>
          <a:xfrm>
            <a:off x="22784159" y="12820665"/>
            <a:ext cx="124333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- 2 -</a:t>
            </a:r>
          </a:p>
        </p:txBody>
      </p:sp>
      <p:sp>
        <p:nvSpPr>
          <p:cNvPr id="138" name="Николай Коноплянников - nik@seopult.tv"/>
          <p:cNvSpPr/>
          <p:nvPr/>
        </p:nvSpPr>
        <p:spPr>
          <a:xfrm>
            <a:off x="4770877" y="12790504"/>
            <a:ext cx="14842246" cy="923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53585F"/>
                </a:solidFill>
                <a:latin typeface="Intro "/>
                <a:ea typeface="Intro "/>
                <a:cs typeface="Intro "/>
                <a:sym typeface="Intro "/>
              </a:defRPr>
            </a:pPr>
            <a:r>
              <a:t>Николай Коноплянников - </a:t>
            </a:r>
            <a:r>
              <a:rPr u="sng">
                <a:latin typeface="AppleGothic"/>
                <a:ea typeface="AppleGothic"/>
                <a:cs typeface="AppleGothic"/>
                <a:sym typeface="AppleGothic"/>
                <a:hlinkClick r:id="rId5" invalidUrl="" action="" tgtFrame="" tooltip="" history="1" highlightClick="0" endSnd="0"/>
              </a:rPr>
              <a:t>nik@seopult.tv</a:t>
            </a:r>
          </a:p>
        </p:txBody>
      </p:sp>
      <p:sp>
        <p:nvSpPr>
          <p:cNvPr id="139" name="Хто я такой?"/>
          <p:cNvSpPr/>
          <p:nvPr/>
        </p:nvSpPr>
        <p:spPr>
          <a:xfrm>
            <a:off x="2767329" y="2413151"/>
            <a:ext cx="18849341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0">
                <a:latin typeface="Intro "/>
                <a:ea typeface="Intro "/>
                <a:cs typeface="Intro "/>
                <a:sym typeface="Intro "/>
              </a:defRPr>
            </a:pPr>
            <a:r>
              <a:rPr>
                <a:solidFill>
                  <a:srgbClr val="FF2600"/>
                </a:solidFill>
              </a:rPr>
              <a:t>Х</a:t>
            </a:r>
            <a:r>
              <a:t>то я такой?</a:t>
            </a:r>
          </a:p>
        </p:txBody>
      </p:sp>
      <p:pic>
        <p:nvPicPr>
          <p:cNvPr id="140" name="pasted-image.tiff" descr="pasted-image.tif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604500" y="5482786"/>
            <a:ext cx="3175000" cy="3175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Коноплянников…"/>
          <p:cNvSpPr/>
          <p:nvPr/>
        </p:nvSpPr>
        <p:spPr>
          <a:xfrm>
            <a:off x="8856662" y="8563413"/>
            <a:ext cx="6670676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Intro "/>
                <a:ea typeface="Intro "/>
                <a:cs typeface="Intro "/>
                <a:sym typeface="Intro "/>
              </a:defRPr>
            </a:pPr>
            <a:r>
              <a:t>Коноплянников </a:t>
            </a:r>
          </a:p>
          <a:p>
            <a:pPr>
              <a:defRPr>
                <a:latin typeface="Intro "/>
                <a:ea typeface="Intro "/>
                <a:cs typeface="Intro "/>
                <a:sym typeface="Intro "/>
              </a:defRPr>
            </a:pPr>
            <a:r>
              <a:t>Николай</a:t>
            </a:r>
          </a:p>
        </p:txBody>
      </p:sp>
      <p:pic>
        <p:nvPicPr>
          <p:cNvPr id="142" name="website.png" descr="websit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266013" y="10743853"/>
            <a:ext cx="1304926" cy="1304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tele.png" descr="tel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7869524" y="10743853"/>
            <a:ext cx="1304926" cy="1304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email.png" descr="email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443871" y="10743853"/>
            <a:ext cx="1308101" cy="1304926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Email : nik@seopult.tv"/>
          <p:cNvSpPr/>
          <p:nvPr/>
        </p:nvSpPr>
        <p:spPr>
          <a:xfrm>
            <a:off x="11205588" y="11069925"/>
            <a:ext cx="4965701" cy="652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l" defTabSz="1828800">
              <a:defRPr sz="32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Email 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nik@seopult.tv</a:t>
            </a:r>
          </a:p>
        </p:txBody>
      </p:sp>
      <p:sp>
        <p:nvSpPr>
          <p:cNvPr id="146" name="926-8412123"/>
          <p:cNvSpPr/>
          <p:nvPr/>
        </p:nvSpPr>
        <p:spPr>
          <a:xfrm>
            <a:off x="19444383" y="11069925"/>
            <a:ext cx="3686176" cy="652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just" defTabSz="1828800">
              <a:defRPr sz="32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926-8412123</a:t>
            </a:r>
          </a:p>
        </p:txBody>
      </p:sp>
      <p:sp>
        <p:nvSpPr>
          <p:cNvPr id="147" name="www.seopult.tv"/>
          <p:cNvSpPr/>
          <p:nvPr/>
        </p:nvSpPr>
        <p:spPr>
          <a:xfrm>
            <a:off x="3834308" y="11069925"/>
            <a:ext cx="4486276" cy="652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just" defTabSz="1828800">
              <a:defRPr sz="3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ea typeface="Calibri"/>
                <a:cs typeface="Calibri"/>
                <a:sym typeface="Calibri"/>
                <a:hlinkClick r:id="rId10" invalidUrl="" action="" tgtFrame="" tooltip="" history="1" highlightClick="0" endSnd="0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10" invalidUrl="" action="" tgtFrame="" tooltip="" history="1" highlightClick="0" endSnd="0"/>
              </a:rPr>
              <a:t>www.seopult.tv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D82E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Unknown.jpeg" descr="Unknown.jpeg"/>
          <p:cNvPicPr>
            <a:picLocks noChangeAspect="1"/>
          </p:cNvPicPr>
          <p:nvPr/>
        </p:nvPicPr>
        <p:blipFill>
          <a:blip r:embed="rId2">
            <a:alphaModFix amt="36000"/>
            <a:extLst/>
          </a:blip>
          <a:stretch>
            <a:fillRect/>
          </a:stretch>
        </p:blipFill>
        <p:spPr>
          <a:xfrm>
            <a:off x="-14486" y="-1390"/>
            <a:ext cx="24412927" cy="13744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123487" y="691226"/>
            <a:ext cx="3175001" cy="3175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Как добывать"/>
          <p:cNvSpPr/>
          <p:nvPr/>
        </p:nvSpPr>
        <p:spPr>
          <a:xfrm>
            <a:off x="939544" y="9476767"/>
            <a:ext cx="15313458" cy="22987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400">
                <a:solidFill>
                  <a:srgbClr val="FFFFFF"/>
                </a:solidFill>
                <a:latin typeface="Intro "/>
                <a:ea typeface="Intro "/>
                <a:cs typeface="Intro "/>
                <a:sym typeface="Intro "/>
              </a:defRPr>
            </a:lvl1pPr>
          </a:lstStyle>
          <a:p>
            <a:pPr/>
            <a:r>
              <a:t>Как добывать</a:t>
            </a:r>
          </a:p>
        </p:txBody>
      </p:sp>
      <p:sp>
        <p:nvSpPr>
          <p:cNvPr id="152" name="трафик из youtube"/>
          <p:cNvSpPr/>
          <p:nvPr/>
        </p:nvSpPr>
        <p:spPr>
          <a:xfrm>
            <a:off x="-328892" y="10856660"/>
            <a:ext cx="17850329" cy="21336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1000">
                <a:solidFill>
                  <a:srgbClr val="FFFFFF"/>
                </a:solidFill>
                <a:latin typeface="Intro Rust G"/>
                <a:ea typeface="Intro Rust G"/>
                <a:cs typeface="Intro Rust G"/>
                <a:sym typeface="Intro Rust G"/>
              </a:defRPr>
            </a:lvl1pPr>
          </a:lstStyle>
          <a:p>
            <a:pPr/>
            <a:r>
              <a:t>трафик из youtube</a:t>
            </a:r>
          </a:p>
        </p:txBody>
      </p:sp>
      <p:sp>
        <p:nvSpPr>
          <p:cNvPr id="153" name="- 3 -"/>
          <p:cNvSpPr/>
          <p:nvPr/>
        </p:nvSpPr>
        <p:spPr>
          <a:xfrm>
            <a:off x="22784159" y="12820665"/>
            <a:ext cx="124333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- 3 -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asted-image.tiff" descr="pasted-image.tiff"/>
          <p:cNvPicPr>
            <a:picLocks noChangeAspect="1"/>
          </p:cNvPicPr>
          <p:nvPr/>
        </p:nvPicPr>
        <p:blipFill>
          <a:blip r:embed="rId2">
            <a:alphaModFix amt="29221"/>
            <a:extLst/>
          </a:blip>
          <a:stretch>
            <a:fillRect/>
          </a:stretch>
        </p:blipFill>
        <p:spPr>
          <a:xfrm>
            <a:off x="-485573" y="-26921"/>
            <a:ext cx="26167787" cy="14737353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Прямоугольник"/>
          <p:cNvSpPr/>
          <p:nvPr/>
        </p:nvSpPr>
        <p:spPr>
          <a:xfrm>
            <a:off x="-456040" y="369243"/>
            <a:ext cx="25296080" cy="1270001"/>
          </a:xfrm>
          <a:prstGeom prst="rect">
            <a:avLst/>
          </a:prstGeom>
          <a:gradFill>
            <a:gsLst>
              <a:gs pos="0">
                <a:srgbClr val="CC181E"/>
              </a:gs>
              <a:gs pos="100000">
                <a:srgbClr val="C81005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157" name="YouTube-icon-full_color.png" descr="YouTube-icon-full_colo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05" y="182984"/>
            <a:ext cx="2332786" cy="1642518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158" name="SeoPult.tv_logo_final.ai" descr="SeoPult.tv_logo_final.ai"/>
          <p:cNvPicPr>
            <a:picLocks noChangeAspect="1"/>
          </p:cNvPicPr>
          <p:nvPr/>
        </p:nvPicPr>
        <p:blipFill>
          <a:blip r:embed="rId4">
            <a:extLst/>
          </a:blip>
          <a:srcRect l="0" t="0" r="0" b="0"/>
          <a:stretch>
            <a:fillRect/>
          </a:stretch>
        </p:blipFill>
        <p:spPr>
          <a:xfrm>
            <a:off x="20013992" y="427980"/>
            <a:ext cx="4133457" cy="11524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Линия" descr="Линия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456041" y="12707430"/>
            <a:ext cx="25296080" cy="76201"/>
          </a:xfrm>
          <a:prstGeom prst="rect">
            <a:avLst/>
          </a:prstGeom>
        </p:spPr>
      </p:pic>
      <p:sp>
        <p:nvSpPr>
          <p:cNvPr id="161" name="- 4 -"/>
          <p:cNvSpPr/>
          <p:nvPr/>
        </p:nvSpPr>
        <p:spPr>
          <a:xfrm>
            <a:off x="22995739" y="12820665"/>
            <a:ext cx="124333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- 4 -</a:t>
            </a:r>
          </a:p>
        </p:txBody>
      </p:sp>
      <p:sp>
        <p:nvSpPr>
          <p:cNvPr id="162" name="Николай Коноплянников - nik@seopult.tv"/>
          <p:cNvSpPr/>
          <p:nvPr/>
        </p:nvSpPr>
        <p:spPr>
          <a:xfrm>
            <a:off x="4770877" y="12790504"/>
            <a:ext cx="14842246" cy="923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53585F"/>
                </a:solidFill>
                <a:latin typeface="Intro "/>
                <a:ea typeface="Intro "/>
                <a:cs typeface="Intro "/>
                <a:sym typeface="Intro "/>
              </a:defRPr>
            </a:pPr>
            <a:r>
              <a:t>Николай Коноплянников - </a:t>
            </a:r>
            <a:r>
              <a:rPr u="sng">
                <a:latin typeface="AppleGothic"/>
                <a:ea typeface="AppleGothic"/>
                <a:cs typeface="AppleGothic"/>
                <a:sym typeface="AppleGothic"/>
                <a:hlinkClick r:id="rId6" invalidUrl="" action="" tgtFrame="" tooltip="" history="1" highlightClick="0" endSnd="0"/>
              </a:rPr>
              <a:t>nik@seopult.tv</a:t>
            </a:r>
          </a:p>
        </p:txBody>
      </p:sp>
      <p:sp>
        <p:nvSpPr>
          <p:cNvPr id="163" name="Изначально тема звучала так"/>
          <p:cNvSpPr/>
          <p:nvPr/>
        </p:nvSpPr>
        <p:spPr>
          <a:xfrm>
            <a:off x="4100474" y="10422904"/>
            <a:ext cx="16183052" cy="11938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90500" dir="5400000">
              <a:srgbClr val="000000">
                <a:alpha val="2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latin typeface="Intro "/>
                <a:ea typeface="Intro "/>
                <a:cs typeface="Intro "/>
                <a:sym typeface="Intro "/>
              </a:defRPr>
            </a:lvl1pPr>
          </a:lstStyle>
          <a:p>
            <a:pPr/>
            <a:r>
              <a:t>Изначально тема звучала так</a:t>
            </a:r>
          </a:p>
        </p:txBody>
      </p:sp>
      <p:sp>
        <p:nvSpPr>
          <p:cNvPr id="164" name="миф vs. реальность"/>
          <p:cNvSpPr/>
          <p:nvPr/>
        </p:nvSpPr>
        <p:spPr>
          <a:xfrm>
            <a:off x="3538141" y="6376555"/>
            <a:ext cx="18120361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0">
                <a:latin typeface="Intro "/>
                <a:ea typeface="Intro "/>
                <a:cs typeface="Intro "/>
                <a:sym typeface="Intro "/>
              </a:defRPr>
            </a:lvl1pPr>
          </a:lstStyle>
          <a:p>
            <a:pPr/>
            <a:r>
              <a:t>миф vs. реальность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asted-image.tiff" descr="pasted-image.tiff"/>
          <p:cNvPicPr>
            <a:picLocks noChangeAspect="1"/>
          </p:cNvPicPr>
          <p:nvPr/>
        </p:nvPicPr>
        <p:blipFill>
          <a:blip r:embed="rId2">
            <a:alphaModFix amt="28512"/>
            <a:extLst/>
          </a:blip>
          <a:stretch>
            <a:fillRect/>
          </a:stretch>
        </p:blipFill>
        <p:spPr>
          <a:xfrm>
            <a:off x="-461831" y="-151677"/>
            <a:ext cx="25307662" cy="14019354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Прямоугольник"/>
          <p:cNvSpPr/>
          <p:nvPr/>
        </p:nvSpPr>
        <p:spPr>
          <a:xfrm>
            <a:off x="-456040" y="369243"/>
            <a:ext cx="25296080" cy="1270001"/>
          </a:xfrm>
          <a:prstGeom prst="rect">
            <a:avLst/>
          </a:prstGeom>
          <a:gradFill>
            <a:gsLst>
              <a:gs pos="0">
                <a:srgbClr val="CC181E"/>
              </a:gs>
              <a:gs pos="100000">
                <a:srgbClr val="C81005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168" name="YouTube-icon-full_color.png" descr="YouTube-icon-full_colo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05" y="182984"/>
            <a:ext cx="2332786" cy="1642518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169" name="SeoPult.tv_logo_final.ai" descr="SeoPult.tv_logo_final.ai"/>
          <p:cNvPicPr>
            <a:picLocks noChangeAspect="1"/>
          </p:cNvPicPr>
          <p:nvPr/>
        </p:nvPicPr>
        <p:blipFill>
          <a:blip r:embed="rId4">
            <a:extLst/>
          </a:blip>
          <a:srcRect l="0" t="0" r="0" b="0"/>
          <a:stretch>
            <a:fillRect/>
          </a:stretch>
        </p:blipFill>
        <p:spPr>
          <a:xfrm>
            <a:off x="20013992" y="427980"/>
            <a:ext cx="4133457" cy="11524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Линия" descr="Линия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456041" y="12707430"/>
            <a:ext cx="25296080" cy="76201"/>
          </a:xfrm>
          <a:prstGeom prst="rect">
            <a:avLst/>
          </a:prstGeom>
        </p:spPr>
      </p:pic>
      <p:sp>
        <p:nvSpPr>
          <p:cNvPr id="172" name="- 5 -"/>
          <p:cNvSpPr/>
          <p:nvPr/>
        </p:nvSpPr>
        <p:spPr>
          <a:xfrm>
            <a:off x="22995739" y="12820665"/>
            <a:ext cx="124333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- 5 -</a:t>
            </a:r>
          </a:p>
        </p:txBody>
      </p:sp>
      <p:sp>
        <p:nvSpPr>
          <p:cNvPr id="173" name="Николай Коноплянников - nik@seopult.tv"/>
          <p:cNvSpPr/>
          <p:nvPr/>
        </p:nvSpPr>
        <p:spPr>
          <a:xfrm>
            <a:off x="4770877" y="12790504"/>
            <a:ext cx="14842246" cy="923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53585F"/>
                </a:solidFill>
                <a:latin typeface="Intro "/>
                <a:ea typeface="Intro "/>
                <a:cs typeface="Intro "/>
                <a:sym typeface="Intro "/>
              </a:defRPr>
            </a:pPr>
            <a:r>
              <a:t>Николай Коноплянников - </a:t>
            </a:r>
            <a:r>
              <a:rPr u="sng">
                <a:latin typeface="AppleGothic"/>
                <a:ea typeface="AppleGothic"/>
                <a:cs typeface="AppleGothic"/>
                <a:sym typeface="AppleGothic"/>
                <a:hlinkClick r:id="rId6" invalidUrl="" action="" tgtFrame="" tooltip="" history="1" highlightClick="0" endSnd="0"/>
              </a:rPr>
              <a:t>nik@seopult.tv</a:t>
            </a:r>
          </a:p>
        </p:txBody>
      </p:sp>
      <p:sp>
        <p:nvSpPr>
          <p:cNvPr id="174" name="Давайте рассмотрим…"/>
          <p:cNvSpPr/>
          <p:nvPr/>
        </p:nvSpPr>
        <p:spPr>
          <a:xfrm>
            <a:off x="239420" y="5600700"/>
            <a:ext cx="23905160" cy="44958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90500" dir="5400000">
              <a:srgbClr val="000000">
                <a:alpha val="2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200">
                <a:latin typeface="Intro "/>
                <a:ea typeface="Intro "/>
                <a:cs typeface="Intro "/>
                <a:sym typeface="Intro "/>
              </a:defRPr>
            </a:pPr>
            <a:r>
              <a:rPr sz="14400"/>
              <a:t>Давайте рассмотрим</a:t>
            </a:r>
            <a:endParaRPr sz="14400"/>
          </a:p>
          <a:p>
            <a:pPr>
              <a:defRPr sz="7200">
                <a:latin typeface="Intro "/>
                <a:ea typeface="Intro "/>
                <a:cs typeface="Intro "/>
                <a:sym typeface="Intro "/>
              </a:defRPr>
            </a:pPr>
            <a:r>
              <a:rPr sz="14400"/>
              <a:t>несколько способов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asted-image.jpeg" descr="pasted-image.jpeg"/>
          <p:cNvPicPr>
            <a:picLocks noChangeAspect="1"/>
          </p:cNvPicPr>
          <p:nvPr/>
        </p:nvPicPr>
        <p:blipFill>
          <a:blip r:embed="rId2">
            <a:alphaModFix amt="50355"/>
            <a:extLst/>
          </a:blip>
          <a:stretch>
            <a:fillRect/>
          </a:stretch>
        </p:blipFill>
        <p:spPr>
          <a:xfrm>
            <a:off x="-3206821" y="-72888"/>
            <a:ext cx="27723552" cy="13861776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Прямоугольник"/>
          <p:cNvSpPr/>
          <p:nvPr/>
        </p:nvSpPr>
        <p:spPr>
          <a:xfrm>
            <a:off x="-456040" y="369243"/>
            <a:ext cx="25296080" cy="1270001"/>
          </a:xfrm>
          <a:prstGeom prst="rect">
            <a:avLst/>
          </a:prstGeom>
          <a:gradFill>
            <a:gsLst>
              <a:gs pos="0">
                <a:srgbClr val="CC181E"/>
              </a:gs>
              <a:gs pos="100000">
                <a:srgbClr val="C81005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178" name="YouTube-icon-full_color.png" descr="YouTube-icon-full_colo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05" y="182984"/>
            <a:ext cx="2332786" cy="1642518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179" name="SeoPult.tv_logo_final.ai" descr="SeoPult.tv_logo_final.ai"/>
          <p:cNvPicPr>
            <a:picLocks noChangeAspect="1"/>
          </p:cNvPicPr>
          <p:nvPr/>
        </p:nvPicPr>
        <p:blipFill>
          <a:blip r:embed="rId4">
            <a:extLst/>
          </a:blip>
          <a:srcRect l="0" t="0" r="0" b="0"/>
          <a:stretch>
            <a:fillRect/>
          </a:stretch>
        </p:blipFill>
        <p:spPr>
          <a:xfrm>
            <a:off x="20013992" y="427980"/>
            <a:ext cx="4133457" cy="11524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Линия" descr="Линия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456041" y="12707430"/>
            <a:ext cx="25296080" cy="76201"/>
          </a:xfrm>
          <a:prstGeom prst="rect">
            <a:avLst/>
          </a:prstGeom>
        </p:spPr>
      </p:pic>
      <p:sp>
        <p:nvSpPr>
          <p:cNvPr id="182" name="- 6 -"/>
          <p:cNvSpPr/>
          <p:nvPr/>
        </p:nvSpPr>
        <p:spPr>
          <a:xfrm>
            <a:off x="22784159" y="12820665"/>
            <a:ext cx="124333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- 6 -</a:t>
            </a:r>
          </a:p>
        </p:txBody>
      </p:sp>
      <p:sp>
        <p:nvSpPr>
          <p:cNvPr id="183" name="Николай Коноплянников - nik@seopult.tv"/>
          <p:cNvSpPr/>
          <p:nvPr/>
        </p:nvSpPr>
        <p:spPr>
          <a:xfrm>
            <a:off x="4770877" y="12790504"/>
            <a:ext cx="14842246" cy="923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53585F"/>
                </a:solidFill>
                <a:latin typeface="Intro "/>
                <a:ea typeface="Intro "/>
                <a:cs typeface="Intro "/>
                <a:sym typeface="Intro "/>
              </a:defRPr>
            </a:pPr>
            <a:r>
              <a:t>Николай Коноплянников - </a:t>
            </a:r>
            <a:r>
              <a:rPr u="sng">
                <a:latin typeface="AppleGothic"/>
                <a:ea typeface="AppleGothic"/>
                <a:cs typeface="AppleGothic"/>
                <a:sym typeface="AppleGothic"/>
                <a:hlinkClick r:id="rId6" invalidUrl="" action="" tgtFrame="" tooltip="" history="1" highlightClick="0" endSnd="0"/>
              </a:rPr>
              <a:t>nik@seopult.tv</a:t>
            </a:r>
          </a:p>
        </p:txBody>
      </p:sp>
      <p:sp>
        <p:nvSpPr>
          <p:cNvPr id="184" name="начнем с самых противных?"/>
          <p:cNvSpPr/>
          <p:nvPr/>
        </p:nvSpPr>
        <p:spPr>
          <a:xfrm>
            <a:off x="8098571" y="8503491"/>
            <a:ext cx="15369541" cy="375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0">
                <a:latin typeface="Intro "/>
                <a:ea typeface="Intro "/>
                <a:cs typeface="Intro "/>
                <a:sym typeface="Intro "/>
              </a:defRPr>
            </a:lvl1pPr>
          </a:lstStyle>
          <a:p>
            <a:pPr/>
            <a:r>
              <a:t>начнем с самых противных?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Снимок экрана 2017-04-03 в 18.23.39.png" descr="Снимок экрана 2017-04-03 в 18.23.39.png"/>
          <p:cNvPicPr>
            <a:picLocks noChangeAspect="1"/>
          </p:cNvPicPr>
          <p:nvPr/>
        </p:nvPicPr>
        <p:blipFill>
          <a:blip r:embed="rId2">
            <a:alphaModFix amt="29851"/>
            <a:extLst/>
          </a:blip>
          <a:stretch>
            <a:fillRect/>
          </a:stretch>
        </p:blipFill>
        <p:spPr>
          <a:xfrm>
            <a:off x="-315322" y="-333141"/>
            <a:ext cx="25014644" cy="14050528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Прямоугольник"/>
          <p:cNvSpPr/>
          <p:nvPr/>
        </p:nvSpPr>
        <p:spPr>
          <a:xfrm>
            <a:off x="-456040" y="369243"/>
            <a:ext cx="25296080" cy="1270001"/>
          </a:xfrm>
          <a:prstGeom prst="rect">
            <a:avLst/>
          </a:prstGeom>
          <a:gradFill>
            <a:gsLst>
              <a:gs pos="0">
                <a:srgbClr val="CC181E"/>
              </a:gs>
              <a:gs pos="100000">
                <a:srgbClr val="C81005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188" name="YouTube-icon-full_color.png" descr="YouTube-icon-full_colo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05" y="182984"/>
            <a:ext cx="2332786" cy="1642518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189" name="SeoPult.tv_logo_final.ai" descr="SeoPult.tv_logo_final.ai"/>
          <p:cNvPicPr>
            <a:picLocks noChangeAspect="1"/>
          </p:cNvPicPr>
          <p:nvPr/>
        </p:nvPicPr>
        <p:blipFill>
          <a:blip r:embed="rId4">
            <a:extLst/>
          </a:blip>
          <a:srcRect l="0" t="0" r="0" b="0"/>
          <a:stretch>
            <a:fillRect/>
          </a:stretch>
        </p:blipFill>
        <p:spPr>
          <a:xfrm>
            <a:off x="20013992" y="427980"/>
            <a:ext cx="4133457" cy="11524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Линия" descr="Линия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456041" y="12707430"/>
            <a:ext cx="25296080" cy="76201"/>
          </a:xfrm>
          <a:prstGeom prst="rect">
            <a:avLst/>
          </a:prstGeom>
        </p:spPr>
      </p:pic>
      <p:sp>
        <p:nvSpPr>
          <p:cNvPr id="192" name="- 7 -"/>
          <p:cNvSpPr/>
          <p:nvPr/>
        </p:nvSpPr>
        <p:spPr>
          <a:xfrm>
            <a:off x="22784159" y="12820665"/>
            <a:ext cx="124333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- 7 -</a:t>
            </a:r>
          </a:p>
        </p:txBody>
      </p:sp>
      <p:sp>
        <p:nvSpPr>
          <p:cNvPr id="193" name="Николай Коноплянников - nik@seopult.tv"/>
          <p:cNvSpPr/>
          <p:nvPr/>
        </p:nvSpPr>
        <p:spPr>
          <a:xfrm>
            <a:off x="4770877" y="12790504"/>
            <a:ext cx="14842246" cy="923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53585F"/>
                </a:solidFill>
                <a:latin typeface="Intro "/>
                <a:ea typeface="Intro "/>
                <a:cs typeface="Intro "/>
                <a:sym typeface="Intro "/>
              </a:defRPr>
            </a:pPr>
            <a:r>
              <a:t>Николай Коноплянников - </a:t>
            </a:r>
            <a:r>
              <a:rPr u="sng">
                <a:latin typeface="AppleGothic"/>
                <a:ea typeface="AppleGothic"/>
                <a:cs typeface="AppleGothic"/>
                <a:sym typeface="AppleGothic"/>
                <a:hlinkClick r:id="rId6" invalidUrl="" action="" tgtFrame="" tooltip="" history="1" highlightClick="0" endSnd="0"/>
              </a:rPr>
              <a:t>nik@seopult.tv</a:t>
            </a:r>
          </a:p>
        </p:txBody>
      </p:sp>
      <p:sp>
        <p:nvSpPr>
          <p:cNvPr id="194" name="спам в комментариях"/>
          <p:cNvSpPr/>
          <p:nvPr/>
        </p:nvSpPr>
        <p:spPr>
          <a:xfrm>
            <a:off x="6173876" y="2123504"/>
            <a:ext cx="12036248" cy="11938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90500" dir="5400000">
              <a:srgbClr val="000000">
                <a:alpha val="2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latin typeface="Intro "/>
                <a:ea typeface="Intro "/>
                <a:cs typeface="Intro "/>
                <a:sym typeface="Intro "/>
              </a:defRPr>
            </a:lvl1pPr>
          </a:lstStyle>
          <a:p>
            <a:pPr/>
            <a:r>
              <a:t>спам в комментариях</a:t>
            </a:r>
          </a:p>
        </p:txBody>
      </p:sp>
      <p:sp>
        <p:nvSpPr>
          <p:cNvPr id="195" name="А чем вам…"/>
          <p:cNvSpPr/>
          <p:nvPr/>
        </p:nvSpPr>
        <p:spPr>
          <a:xfrm>
            <a:off x="678833" y="8513778"/>
            <a:ext cx="6364225" cy="228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200">
                <a:latin typeface="Intro "/>
                <a:ea typeface="Intro "/>
                <a:cs typeface="Intro "/>
                <a:sym typeface="Intro "/>
              </a:defRPr>
            </a:pPr>
            <a:r>
              <a:t>А чем вам</a:t>
            </a:r>
          </a:p>
          <a:p>
            <a:pPr algn="l">
              <a:defRPr sz="7200">
                <a:latin typeface="Intro "/>
                <a:ea typeface="Intro "/>
                <a:cs typeface="Intro "/>
                <a:sym typeface="Intro "/>
              </a:defRPr>
            </a:pPr>
            <a:r>
              <a:t>не способ?</a:t>
            </a:r>
          </a:p>
        </p:txBody>
      </p:sp>
      <p:sp>
        <p:nvSpPr>
          <p:cNvPr id="196" name="Этот способ можно отнести не к совсем честному крауду"/>
          <p:cNvSpPr/>
          <p:nvPr/>
        </p:nvSpPr>
        <p:spPr>
          <a:xfrm>
            <a:off x="2852789" y="3801566"/>
            <a:ext cx="18112582" cy="1000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Baghdad"/>
                <a:ea typeface="Baghdad"/>
                <a:cs typeface="Baghdad"/>
                <a:sym typeface="Baghdad"/>
              </a:defRPr>
            </a:lvl1pPr>
          </a:lstStyle>
          <a:p>
            <a:pPr/>
            <a:r>
              <a:t>Этот способ можно отнести не к совсем честному крауду</a:t>
            </a:r>
          </a:p>
        </p:txBody>
      </p:sp>
      <p:sp>
        <p:nvSpPr>
          <p:cNvPr id="197" name="Лучшие комменты стоят первыми…"/>
          <p:cNvSpPr/>
          <p:nvPr/>
        </p:nvSpPr>
        <p:spPr>
          <a:xfrm>
            <a:off x="12630862" y="5655872"/>
            <a:ext cx="11506662" cy="619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610576" indent="-610576" algn="l">
              <a:buSzPct val="50000"/>
              <a:buBlip>
                <a:blip r:embed="rId7"/>
              </a:buBlip>
            </a:pPr>
            <a:r>
              <a:t>Лучшие комменты стоят первыми</a:t>
            </a:r>
          </a:p>
          <a:p>
            <a:pPr marL="610576" indent="-610576" algn="l">
              <a:buSzPct val="50000"/>
              <a:buBlip>
                <a:blip r:embed="rId7"/>
              </a:buBlip>
            </a:pPr>
            <a:r>
              <a:t>#ПЕРВЫЙНАХ</a:t>
            </a:r>
          </a:p>
          <a:p>
            <a:pPr marL="610576" indent="-610576" algn="l">
              <a:buSzPct val="50000"/>
              <a:buBlip>
                <a:blip r:embed="rId7"/>
              </a:buBlip>
            </a:pPr>
            <a:r>
              <a:t>Подогреваем лайками ботов</a:t>
            </a:r>
          </a:p>
          <a:p>
            <a:pPr marL="610576" indent="-610576" algn="l">
              <a:buSzPct val="50000"/>
              <a:buBlip>
                <a:blip r:embed="rId7"/>
              </a:buBlip>
            </a:pPr>
            <a:r>
              <a:t>Завязываем диалог</a:t>
            </a:r>
          </a:p>
          <a:p>
            <a:pPr marL="610576" indent="-610576" algn="l">
              <a:buSzPct val="50000"/>
              <a:buBlip>
                <a:blip r:embed="rId7"/>
              </a:buBlip>
            </a:pPr>
            <a:r>
              <a:t>#ПРОФИТ</a:t>
            </a:r>
          </a:p>
          <a:p>
            <a:pPr algn="l"/>
          </a:p>
          <a:p>
            <a:pPr marL="610576" indent="-610576" algn="l">
              <a:buSzPct val="50000"/>
              <a:buBlip>
                <a:blip r:embed="rId7"/>
              </a:buBlip>
            </a:pPr>
            <a:r>
              <a:t>Это для перегона трафа к себе</a:t>
            </a:r>
          </a:p>
          <a:p>
            <a:pPr marL="610576" indent="-610576" algn="l">
              <a:buSzPct val="50000"/>
              <a:buBlip>
                <a:blip r:embed="rId7"/>
              </a:buBlip>
            </a:pPr>
            <a:r>
              <a:t>Ссылки банятся на подлете, но…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asted-image.jpeg" descr="pasted-image.jpeg"/>
          <p:cNvPicPr>
            <a:picLocks noChangeAspect="1"/>
          </p:cNvPicPr>
          <p:nvPr/>
        </p:nvPicPr>
        <p:blipFill>
          <a:blip r:embed="rId2">
            <a:alphaModFix amt="50783"/>
            <a:extLst/>
          </a:blip>
          <a:stretch>
            <a:fillRect/>
          </a:stretch>
        </p:blipFill>
        <p:spPr>
          <a:xfrm>
            <a:off x="-640850" y="488158"/>
            <a:ext cx="25296080" cy="18972060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Прямоугольник"/>
          <p:cNvSpPr/>
          <p:nvPr/>
        </p:nvSpPr>
        <p:spPr>
          <a:xfrm>
            <a:off x="-456040" y="369243"/>
            <a:ext cx="25296080" cy="1270001"/>
          </a:xfrm>
          <a:prstGeom prst="rect">
            <a:avLst/>
          </a:prstGeom>
          <a:gradFill>
            <a:gsLst>
              <a:gs pos="0">
                <a:srgbClr val="CC181E"/>
              </a:gs>
              <a:gs pos="100000">
                <a:srgbClr val="C81005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201" name="YouTube-icon-full_color.png" descr="YouTube-icon-full_colo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05" y="182984"/>
            <a:ext cx="2332786" cy="1642518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202" name="SeoPult.tv_logo_final.ai" descr="SeoPult.tv_logo_final.ai"/>
          <p:cNvPicPr>
            <a:picLocks noChangeAspect="1"/>
          </p:cNvPicPr>
          <p:nvPr/>
        </p:nvPicPr>
        <p:blipFill>
          <a:blip r:embed="rId4">
            <a:extLst/>
          </a:blip>
          <a:srcRect l="0" t="0" r="0" b="0"/>
          <a:stretch>
            <a:fillRect/>
          </a:stretch>
        </p:blipFill>
        <p:spPr>
          <a:xfrm>
            <a:off x="20013992" y="427980"/>
            <a:ext cx="4133457" cy="11524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Линия" descr="Линия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456041" y="12707430"/>
            <a:ext cx="25296080" cy="76201"/>
          </a:xfrm>
          <a:prstGeom prst="rect">
            <a:avLst/>
          </a:prstGeom>
        </p:spPr>
      </p:pic>
      <p:sp>
        <p:nvSpPr>
          <p:cNvPr id="205" name="- 8 -"/>
          <p:cNvSpPr/>
          <p:nvPr/>
        </p:nvSpPr>
        <p:spPr>
          <a:xfrm>
            <a:off x="22784159" y="12820665"/>
            <a:ext cx="124333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- 8 -</a:t>
            </a:r>
          </a:p>
        </p:txBody>
      </p:sp>
      <p:sp>
        <p:nvSpPr>
          <p:cNvPr id="206" name="Николай Коноплянников - nik@seopult.tv"/>
          <p:cNvSpPr/>
          <p:nvPr/>
        </p:nvSpPr>
        <p:spPr>
          <a:xfrm>
            <a:off x="4770877" y="12790504"/>
            <a:ext cx="14842246" cy="923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53585F"/>
                </a:solidFill>
                <a:latin typeface="Intro "/>
                <a:ea typeface="Intro "/>
                <a:cs typeface="Intro "/>
                <a:sym typeface="Intro "/>
              </a:defRPr>
            </a:pPr>
            <a:r>
              <a:t>Николай Коноплянников - </a:t>
            </a:r>
            <a:r>
              <a:rPr u="sng">
                <a:latin typeface="AppleGothic"/>
                <a:ea typeface="AppleGothic"/>
                <a:cs typeface="AppleGothic"/>
                <a:sym typeface="AppleGothic"/>
                <a:hlinkClick r:id="rId6" invalidUrl="" action="" tgtFrame="" tooltip="" history="1" highlightClick="0" endSnd="0"/>
              </a:rPr>
              <a:t>nik@seopult.tv</a:t>
            </a:r>
          </a:p>
        </p:txBody>
      </p:sp>
      <p:sp>
        <p:nvSpPr>
          <p:cNvPr id="207" name="перезалив чужих видео"/>
          <p:cNvSpPr/>
          <p:nvPr/>
        </p:nvSpPr>
        <p:spPr>
          <a:xfrm>
            <a:off x="5676442" y="2123504"/>
            <a:ext cx="13031116" cy="11938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90500" dir="5400000">
              <a:srgbClr val="000000">
                <a:alpha val="2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latin typeface="Intro "/>
                <a:ea typeface="Intro "/>
                <a:cs typeface="Intro "/>
                <a:sym typeface="Intro "/>
              </a:defRPr>
            </a:lvl1pPr>
          </a:lstStyle>
          <a:p>
            <a:pPr/>
            <a:r>
              <a:t>перезалив чужих видео</a:t>
            </a:r>
          </a:p>
        </p:txBody>
      </p:sp>
      <p:sp>
        <p:nvSpPr>
          <p:cNvPr id="208" name="Краткая информация как это делать:…"/>
          <p:cNvSpPr/>
          <p:nvPr/>
        </p:nvSpPr>
        <p:spPr>
          <a:xfrm>
            <a:off x="2206395" y="4509382"/>
            <a:ext cx="18918157" cy="6678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sz="7200">
                <a:latin typeface="Helvetica"/>
                <a:ea typeface="Helvetica"/>
                <a:cs typeface="Helvetica"/>
                <a:sym typeface="Helvetica"/>
              </a:defRPr>
            </a:pPr>
            <a:r>
              <a:t>Краткая информация как это делать:</a:t>
            </a:r>
          </a:p>
          <a:p>
            <a:pPr marL="879230" indent="-879230" algn="l">
              <a:buSzPct val="50000"/>
              <a:buBlip>
                <a:blip r:embed="rId7"/>
              </a:buBlip>
              <a:defRPr sz="7200"/>
            </a:pPr>
            <a:r>
              <a:t>режем на части</a:t>
            </a:r>
          </a:p>
          <a:p>
            <a:pPr marL="879230" indent="-879230" algn="l">
              <a:buSzPct val="50000"/>
              <a:buBlip>
                <a:blip r:embed="rId7"/>
              </a:buBlip>
              <a:defRPr sz="7200"/>
            </a:pPr>
            <a:r>
              <a:t>переворачиваем куски</a:t>
            </a:r>
          </a:p>
          <a:p>
            <a:pPr marL="879230" indent="-879230" algn="l">
              <a:buSzPct val="50000"/>
              <a:buBlip>
                <a:blip r:embed="rId7"/>
              </a:buBlip>
              <a:defRPr sz="7200"/>
            </a:pPr>
            <a:r>
              <a:t>«портим» звуковую дорожку</a:t>
            </a:r>
          </a:p>
          <a:p>
            <a:pPr marL="879230" indent="-879230" algn="l">
              <a:buSzPct val="50000"/>
              <a:buBlip>
                <a:blip r:embed="rId7"/>
              </a:buBlip>
              <a:defRPr sz="7200"/>
            </a:pPr>
            <a:r>
              <a:t>добавляем на фоне -32dB «фон.музон»</a:t>
            </a:r>
          </a:p>
          <a:p>
            <a:pPr marL="879230" indent="-879230" algn="l">
              <a:buSzPct val="50000"/>
              <a:buBlip>
                <a:blip r:embed="rId7"/>
              </a:buBlip>
              <a:defRPr sz="7200"/>
            </a:pPr>
            <a:r>
              <a:t>#ПРОФИТ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asted-image.jpeg" descr="pasted-image.jpeg"/>
          <p:cNvPicPr>
            <a:picLocks noChangeAspect="1"/>
          </p:cNvPicPr>
          <p:nvPr/>
        </p:nvPicPr>
        <p:blipFill>
          <a:blip r:embed="rId2">
            <a:alphaModFix amt="45170"/>
            <a:extLst/>
          </a:blip>
          <a:stretch>
            <a:fillRect/>
          </a:stretch>
        </p:blipFill>
        <p:spPr>
          <a:xfrm>
            <a:off x="-612901" y="-482600"/>
            <a:ext cx="25388295" cy="16787700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Прямоугольник"/>
          <p:cNvSpPr/>
          <p:nvPr/>
        </p:nvSpPr>
        <p:spPr>
          <a:xfrm>
            <a:off x="-456040" y="369243"/>
            <a:ext cx="25296080" cy="1270001"/>
          </a:xfrm>
          <a:prstGeom prst="rect">
            <a:avLst/>
          </a:prstGeom>
          <a:gradFill>
            <a:gsLst>
              <a:gs pos="0">
                <a:srgbClr val="CC181E"/>
              </a:gs>
              <a:gs pos="100000">
                <a:srgbClr val="C81005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212" name="YouTube-icon-full_color.png" descr="YouTube-icon-full_colo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05" y="182984"/>
            <a:ext cx="2332786" cy="1642518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213" name="SeoPult.tv_logo_final.ai" descr="SeoPult.tv_logo_final.ai"/>
          <p:cNvPicPr>
            <a:picLocks noChangeAspect="1"/>
          </p:cNvPicPr>
          <p:nvPr/>
        </p:nvPicPr>
        <p:blipFill>
          <a:blip r:embed="rId4">
            <a:extLst/>
          </a:blip>
          <a:srcRect l="0" t="0" r="0" b="0"/>
          <a:stretch>
            <a:fillRect/>
          </a:stretch>
        </p:blipFill>
        <p:spPr>
          <a:xfrm>
            <a:off x="20013992" y="427980"/>
            <a:ext cx="4133457" cy="11524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Линия" descr="Линия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456041" y="12707430"/>
            <a:ext cx="25296080" cy="76201"/>
          </a:xfrm>
          <a:prstGeom prst="rect">
            <a:avLst/>
          </a:prstGeom>
        </p:spPr>
      </p:pic>
      <p:sp>
        <p:nvSpPr>
          <p:cNvPr id="216" name="- 9 -"/>
          <p:cNvSpPr/>
          <p:nvPr/>
        </p:nvSpPr>
        <p:spPr>
          <a:xfrm>
            <a:off x="22784159" y="12820665"/>
            <a:ext cx="124333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- 9 -</a:t>
            </a:r>
          </a:p>
        </p:txBody>
      </p:sp>
      <p:sp>
        <p:nvSpPr>
          <p:cNvPr id="217" name="Николай Коноплянников - nik@seopult.tv"/>
          <p:cNvSpPr/>
          <p:nvPr/>
        </p:nvSpPr>
        <p:spPr>
          <a:xfrm>
            <a:off x="4770877" y="12790504"/>
            <a:ext cx="14842246" cy="923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53585F"/>
                </a:solidFill>
                <a:latin typeface="Intro "/>
                <a:ea typeface="Intro "/>
                <a:cs typeface="Intro "/>
                <a:sym typeface="Intro "/>
              </a:defRPr>
            </a:pPr>
            <a:r>
              <a:t>Николай Коноплянников - </a:t>
            </a:r>
            <a:r>
              <a:rPr u="sng">
                <a:latin typeface="AppleGothic"/>
                <a:ea typeface="AppleGothic"/>
                <a:cs typeface="AppleGothic"/>
                <a:sym typeface="AppleGothic"/>
                <a:hlinkClick r:id="rId6" invalidUrl="" action="" tgtFrame="" tooltip="" history="1" highlightClick="0" endSnd="0"/>
              </a:rPr>
              <a:t>nik@seopult.tv</a:t>
            </a:r>
          </a:p>
        </p:txBody>
      </p:sp>
      <p:sp>
        <p:nvSpPr>
          <p:cNvPr id="218" name="Презентации"/>
          <p:cNvSpPr/>
          <p:nvPr/>
        </p:nvSpPr>
        <p:spPr>
          <a:xfrm>
            <a:off x="8677960" y="2123504"/>
            <a:ext cx="7028080" cy="11938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90500" dir="5400000">
              <a:srgbClr val="000000">
                <a:alpha val="2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latin typeface="Intro "/>
                <a:ea typeface="Intro "/>
                <a:cs typeface="Intro "/>
                <a:sym typeface="Intro "/>
              </a:defRPr>
            </a:lvl1pPr>
          </a:lstStyle>
          <a:p>
            <a:pPr/>
            <a:r>
              <a:t>Презентации</a:t>
            </a:r>
          </a:p>
        </p:txBody>
      </p:sp>
      <p:sp>
        <p:nvSpPr>
          <p:cNvPr id="219" name="Вообще…"/>
          <p:cNvSpPr/>
          <p:nvPr/>
        </p:nvSpPr>
        <p:spPr>
          <a:xfrm>
            <a:off x="14257083" y="9867336"/>
            <a:ext cx="9687933" cy="2309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defRPr sz="7200">
                <a:latin typeface="Intro "/>
                <a:ea typeface="Intro "/>
                <a:cs typeface="Intro "/>
                <a:sym typeface="Intro "/>
              </a:defRPr>
            </a:pPr>
            <a:r>
              <a:t>Вообще</a:t>
            </a:r>
          </a:p>
          <a:p>
            <a:pPr algn="r">
              <a:defRPr sz="7200">
                <a:latin typeface="Intro "/>
                <a:ea typeface="Intro "/>
                <a:cs typeface="Intro "/>
                <a:sym typeface="Intro "/>
              </a:defRPr>
            </a:pPr>
            <a:r>
              <a:t>«бууууээээээ!!!!»</a:t>
            </a:r>
          </a:p>
        </p:txBody>
      </p:sp>
      <p:sp>
        <p:nvSpPr>
          <p:cNvPr id="220" name="Знакомый всем «дорвейщикам» способ:…"/>
          <p:cNvSpPr/>
          <p:nvPr/>
        </p:nvSpPr>
        <p:spPr>
          <a:xfrm>
            <a:off x="574930" y="3927248"/>
            <a:ext cx="20028990" cy="6678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sz="7200">
                <a:latin typeface="Helvetica"/>
                <a:ea typeface="Helvetica"/>
                <a:cs typeface="Helvetica"/>
                <a:sym typeface="Helvetica"/>
              </a:defRPr>
            </a:pPr>
            <a:r>
              <a:t>Знакомый всем «дорвейщикам» способ:</a:t>
            </a:r>
          </a:p>
          <a:p>
            <a:pPr marL="879230" indent="-879230" algn="l">
              <a:buSzPct val="50000"/>
              <a:buBlip>
                <a:blip r:embed="rId7"/>
              </a:buBlip>
              <a:defRPr sz="7200"/>
            </a:pPr>
            <a:r>
              <a:t>собираем презентации</a:t>
            </a:r>
          </a:p>
          <a:p>
            <a:pPr marL="879230" indent="-879230" algn="l">
              <a:buSzPct val="50000"/>
              <a:buBlip>
                <a:blip r:embed="rId7"/>
              </a:buBlip>
              <a:defRPr sz="7200"/>
            </a:pPr>
            <a:r>
              <a:t>делаем видео</a:t>
            </a:r>
          </a:p>
          <a:p>
            <a:pPr marL="879230" indent="-879230" algn="l">
              <a:buSzPct val="50000"/>
              <a:buBlip>
                <a:blip r:embed="rId7"/>
              </a:buBlip>
              <a:defRPr sz="7200"/>
            </a:pPr>
            <a:r>
              <a:t>оптимизируем под запросы</a:t>
            </a:r>
          </a:p>
          <a:p>
            <a:pPr marL="879230" indent="-879230" algn="l">
              <a:buSzPct val="50000"/>
              <a:buBlip>
                <a:blip r:embed="rId7"/>
              </a:buBlip>
              <a:defRPr sz="7200"/>
            </a:pPr>
            <a:r>
              <a:t>вы как автор, хоть по КД можете спамить</a:t>
            </a:r>
          </a:p>
          <a:p>
            <a:pPr marL="879230" indent="-879230" algn="l">
              <a:buSzPct val="50000"/>
              <a:buBlip>
                <a:blip r:embed="rId7"/>
              </a:buBlip>
              <a:defRPr sz="7200"/>
            </a:pPr>
            <a:r>
              <a:t>#ПРОФИТ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